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2" r:id="rId1"/>
    <p:sldMasterId id="2147483889" r:id="rId2"/>
  </p:sldMasterIdLst>
  <p:notesMasterIdLst>
    <p:notesMasterId r:id="rId31"/>
  </p:notesMasterIdLst>
  <p:handoutMasterIdLst>
    <p:handoutMasterId r:id="rId32"/>
  </p:handoutMasterIdLst>
  <p:sldIdLst>
    <p:sldId id="256" r:id="rId3"/>
    <p:sldId id="305" r:id="rId4"/>
    <p:sldId id="262" r:id="rId5"/>
    <p:sldId id="264" r:id="rId6"/>
    <p:sldId id="263" r:id="rId7"/>
    <p:sldId id="265" r:id="rId8"/>
    <p:sldId id="276" r:id="rId9"/>
    <p:sldId id="282" r:id="rId10"/>
    <p:sldId id="278" r:id="rId11"/>
    <p:sldId id="280" r:id="rId12"/>
    <p:sldId id="283" r:id="rId13"/>
    <p:sldId id="281" r:id="rId14"/>
    <p:sldId id="294" r:id="rId15"/>
    <p:sldId id="284" r:id="rId16"/>
    <p:sldId id="295" r:id="rId17"/>
    <p:sldId id="296" r:id="rId18"/>
    <p:sldId id="297" r:id="rId19"/>
    <p:sldId id="286" r:id="rId20"/>
    <p:sldId id="285" r:id="rId21"/>
    <p:sldId id="302" r:id="rId22"/>
    <p:sldId id="301" r:id="rId23"/>
    <p:sldId id="287" r:id="rId24"/>
    <p:sldId id="288" r:id="rId25"/>
    <p:sldId id="290" r:id="rId26"/>
    <p:sldId id="289" r:id="rId27"/>
    <p:sldId id="299" r:id="rId28"/>
    <p:sldId id="292" r:id="rId29"/>
    <p:sldId id="30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35C"/>
    <a:srgbClr val="FAF0E1"/>
    <a:srgbClr val="000037"/>
    <a:srgbClr val="586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734"/>
  </p:normalViewPr>
  <p:slideViewPr>
    <p:cSldViewPr snapToGrid="0" snapToObjects="1">
      <p:cViewPr varScale="1">
        <p:scale>
          <a:sx n="107" d="100"/>
          <a:sy n="107" d="100"/>
        </p:scale>
        <p:origin x="9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53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78933-5B6C-4D61-AA13-6B1EA900F939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E134C301-3851-4410-AF51-947DD4D4C537}">
      <dgm:prSet phldrT="[Texte]" custT="1"/>
      <dgm:spPr/>
      <dgm:t>
        <a:bodyPr/>
        <a:lstStyle/>
        <a:p>
          <a:r>
            <a:rPr lang="fr-FR" sz="1400" b="1" dirty="0">
              <a:latin typeface="Marianne" panose="02000000000000000000" pitchFamily="50" charset="0"/>
            </a:rPr>
            <a:t>01/11/2023</a:t>
          </a:r>
          <a:br>
            <a:rPr lang="fr-FR" sz="1400" b="1" dirty="0">
              <a:latin typeface="Marianne" panose="02000000000000000000" pitchFamily="50" charset="0"/>
            </a:rPr>
          </a:br>
          <a:r>
            <a:rPr lang="fr-FR" sz="1400" dirty="0">
              <a:latin typeface="Marianne" panose="02000000000000000000" pitchFamily="50" charset="0"/>
            </a:rPr>
            <a:t>Ouverture candidatures sur </a:t>
          </a:r>
          <a:r>
            <a:rPr lang="fr-FR" sz="1400" dirty="0" err="1">
              <a:latin typeface="Marianne" panose="02000000000000000000" pitchFamily="50" charset="0"/>
            </a:rPr>
            <a:t>MoveOn</a:t>
          </a:r>
          <a:endParaRPr lang="fr-FR" sz="1400" dirty="0">
            <a:latin typeface="Marianne" panose="02000000000000000000" pitchFamily="50" charset="0"/>
          </a:endParaRPr>
        </a:p>
      </dgm:t>
    </dgm:pt>
    <dgm:pt modelId="{C1DBA6C6-7A17-4C8D-B2F5-E9614703DEF3}" type="parTrans" cxnId="{D218789F-236C-462D-8241-E6A8BA8D1FF5}">
      <dgm:prSet/>
      <dgm:spPr/>
      <dgm:t>
        <a:bodyPr/>
        <a:lstStyle/>
        <a:p>
          <a:endParaRPr lang="fr-FR"/>
        </a:p>
      </dgm:t>
    </dgm:pt>
    <dgm:pt modelId="{0A34C080-5362-4504-AE34-A4632DAEF448}" type="sibTrans" cxnId="{D218789F-236C-462D-8241-E6A8BA8D1FF5}">
      <dgm:prSet/>
      <dgm:spPr/>
      <dgm:t>
        <a:bodyPr/>
        <a:lstStyle/>
        <a:p>
          <a:endParaRPr lang="fr-FR"/>
        </a:p>
      </dgm:t>
    </dgm:pt>
    <dgm:pt modelId="{D5A72D49-A295-4B71-8CA6-A51C9C4F5977}">
      <dgm:prSet phldrT="[Texte]" custT="1"/>
      <dgm:spPr/>
      <dgm:t>
        <a:bodyPr/>
        <a:lstStyle/>
        <a:p>
          <a:r>
            <a:rPr lang="fr-FR" sz="1400" b="1" dirty="0">
              <a:latin typeface="Marianne" panose="02000000000000000000" pitchFamily="50" charset="0"/>
            </a:rPr>
            <a:t>10/12/2023</a:t>
          </a:r>
          <a:br>
            <a:rPr lang="fr-FR" sz="1400" b="1" dirty="0">
              <a:latin typeface="Marianne" panose="02000000000000000000" pitchFamily="50" charset="0"/>
            </a:rPr>
          </a:br>
          <a:r>
            <a:rPr lang="fr-FR" sz="1400" dirty="0">
              <a:latin typeface="Marianne" panose="02000000000000000000" pitchFamily="50" charset="0"/>
            </a:rPr>
            <a:t>Clôture des candidatures sur </a:t>
          </a:r>
          <a:r>
            <a:rPr lang="fr-FR" sz="1400" dirty="0" err="1">
              <a:latin typeface="Marianne" panose="02000000000000000000" pitchFamily="50" charset="0"/>
            </a:rPr>
            <a:t>MoveOn</a:t>
          </a:r>
          <a:r>
            <a:rPr lang="fr-FR" sz="1400" dirty="0">
              <a:latin typeface="Marianne" panose="02000000000000000000" pitchFamily="50" charset="0"/>
            </a:rPr>
            <a:t> </a:t>
          </a:r>
        </a:p>
      </dgm:t>
    </dgm:pt>
    <dgm:pt modelId="{9B97E756-48C3-43E3-9CAC-68FE46BE943F}" type="parTrans" cxnId="{05756AB3-FD02-446C-8C4B-69F71D7A97DC}">
      <dgm:prSet/>
      <dgm:spPr/>
      <dgm:t>
        <a:bodyPr/>
        <a:lstStyle/>
        <a:p>
          <a:endParaRPr lang="fr-FR"/>
        </a:p>
      </dgm:t>
    </dgm:pt>
    <dgm:pt modelId="{4AF7C00C-AF3C-4BE8-B522-9F90265BCC32}" type="sibTrans" cxnId="{05756AB3-FD02-446C-8C4B-69F71D7A97DC}">
      <dgm:prSet/>
      <dgm:spPr/>
      <dgm:t>
        <a:bodyPr/>
        <a:lstStyle/>
        <a:p>
          <a:endParaRPr lang="fr-FR"/>
        </a:p>
      </dgm:t>
    </dgm:pt>
    <dgm:pt modelId="{56A873D6-6764-4180-972F-C21C11621461}">
      <dgm:prSet phldrT="[Texte]" custT="1"/>
      <dgm:spPr/>
      <dgm:t>
        <a:bodyPr/>
        <a:lstStyle/>
        <a:p>
          <a:r>
            <a:rPr lang="fr-FR" sz="1400" b="1" dirty="0">
              <a:latin typeface="Marianne" panose="02000000000000000000" pitchFamily="50" charset="0"/>
            </a:rPr>
            <a:t>Janvier 2024</a:t>
          </a:r>
        </a:p>
        <a:p>
          <a:r>
            <a:rPr lang="fr-FR" sz="1400" dirty="0">
              <a:latin typeface="Marianne" panose="02000000000000000000" pitchFamily="50" charset="0"/>
            </a:rPr>
            <a:t>Etude des dossiers</a:t>
          </a:r>
        </a:p>
      </dgm:t>
    </dgm:pt>
    <dgm:pt modelId="{0075D3E0-BC18-4565-A496-E747594D0233}" type="parTrans" cxnId="{C30D9587-9B87-448A-9FC1-C7C5ED806427}">
      <dgm:prSet/>
      <dgm:spPr/>
      <dgm:t>
        <a:bodyPr/>
        <a:lstStyle/>
        <a:p>
          <a:endParaRPr lang="fr-FR"/>
        </a:p>
      </dgm:t>
    </dgm:pt>
    <dgm:pt modelId="{D31F752D-0974-4E29-A122-E9505F144EB9}" type="sibTrans" cxnId="{C30D9587-9B87-448A-9FC1-C7C5ED806427}">
      <dgm:prSet/>
      <dgm:spPr/>
      <dgm:t>
        <a:bodyPr/>
        <a:lstStyle/>
        <a:p>
          <a:endParaRPr lang="fr-FR"/>
        </a:p>
      </dgm:t>
    </dgm:pt>
    <dgm:pt modelId="{A872B7C6-751E-4554-9634-B619E06E23F9}">
      <dgm:prSet phldrT="[Texte]" custT="1"/>
      <dgm:spPr/>
      <dgm:t>
        <a:bodyPr/>
        <a:lstStyle/>
        <a:p>
          <a:r>
            <a:rPr lang="fr-FR" sz="1400" b="1" dirty="0">
              <a:latin typeface="Marianne" panose="02000000000000000000" pitchFamily="50" charset="0"/>
            </a:rPr>
            <a:t>A partir de février 2024</a:t>
          </a:r>
          <a:r>
            <a:rPr lang="fr-FR" sz="1400" b="1" dirty="0">
              <a:solidFill>
                <a:srgbClr val="5862ED"/>
              </a:solidFill>
              <a:latin typeface="Marianne" panose="02000000000000000000" pitchFamily="50" charset="0"/>
            </a:rPr>
            <a:t>*</a:t>
          </a:r>
        </a:p>
        <a:p>
          <a:r>
            <a:rPr lang="fr-FR" sz="1400" b="0" dirty="0">
              <a:latin typeface="Marianne" panose="02000000000000000000" pitchFamily="50" charset="0"/>
            </a:rPr>
            <a:t>Résultats des Sélections</a:t>
          </a:r>
          <a:endParaRPr lang="fr-FR" sz="1400" dirty="0">
            <a:latin typeface="Marianne" panose="02000000000000000000" pitchFamily="50" charset="0"/>
          </a:endParaRPr>
        </a:p>
      </dgm:t>
    </dgm:pt>
    <dgm:pt modelId="{F7ECFB20-BB48-4EDE-8383-39540563D733}" type="parTrans" cxnId="{7280A027-730F-4650-A17B-11CE47902217}">
      <dgm:prSet/>
      <dgm:spPr/>
      <dgm:t>
        <a:bodyPr/>
        <a:lstStyle/>
        <a:p>
          <a:endParaRPr lang="fr-FR"/>
        </a:p>
      </dgm:t>
    </dgm:pt>
    <dgm:pt modelId="{FDB7DB7A-0AD8-41CA-83B8-D12D787D1170}" type="sibTrans" cxnId="{7280A027-730F-4650-A17B-11CE47902217}">
      <dgm:prSet/>
      <dgm:spPr/>
      <dgm:t>
        <a:bodyPr/>
        <a:lstStyle/>
        <a:p>
          <a:endParaRPr lang="fr-FR"/>
        </a:p>
      </dgm:t>
    </dgm:pt>
    <dgm:pt modelId="{85897968-EAC2-41BE-8C7E-42DCD251DCF5}">
      <dgm:prSet phldrT="[Texte]" custT="1"/>
      <dgm:spPr/>
      <dgm:t>
        <a:bodyPr/>
        <a:lstStyle/>
        <a:p>
          <a:r>
            <a:rPr lang="fr-FR" sz="1400" b="1" dirty="0">
              <a:latin typeface="Marianne" panose="02000000000000000000" pitchFamily="50" charset="0"/>
            </a:rPr>
            <a:t>Mars / avril : </a:t>
          </a:r>
          <a:r>
            <a:rPr lang="fr-FR" sz="1400" b="0" dirty="0">
              <a:latin typeface="Marianne" panose="02000000000000000000" pitchFamily="50" charset="0"/>
            </a:rPr>
            <a:t>Nominations auprès des partenaires</a:t>
          </a:r>
        </a:p>
      </dgm:t>
    </dgm:pt>
    <dgm:pt modelId="{E98C1DEE-154A-43C2-9261-564585A4411C}" type="parTrans" cxnId="{0B968642-36D4-4037-8122-1C652B9BDDA3}">
      <dgm:prSet/>
      <dgm:spPr/>
      <dgm:t>
        <a:bodyPr/>
        <a:lstStyle/>
        <a:p>
          <a:endParaRPr lang="fr-FR"/>
        </a:p>
      </dgm:t>
    </dgm:pt>
    <dgm:pt modelId="{4967A79B-24F5-408E-8127-C53EC4B5EED8}" type="sibTrans" cxnId="{0B968642-36D4-4037-8122-1C652B9BDDA3}">
      <dgm:prSet/>
      <dgm:spPr/>
      <dgm:t>
        <a:bodyPr/>
        <a:lstStyle/>
        <a:p>
          <a:endParaRPr lang="fr-FR"/>
        </a:p>
      </dgm:t>
    </dgm:pt>
    <dgm:pt modelId="{C0478398-EED9-455D-8D52-36F0117DC920}" type="pres">
      <dgm:prSet presAssocID="{69678933-5B6C-4D61-AA13-6B1EA900F939}" presName="Name0" presStyleCnt="0">
        <dgm:presLayoutVars>
          <dgm:dir/>
          <dgm:animLvl val="lvl"/>
          <dgm:resizeHandles val="exact"/>
        </dgm:presLayoutVars>
      </dgm:prSet>
      <dgm:spPr/>
    </dgm:pt>
    <dgm:pt modelId="{E1841A94-9D08-4947-89C7-D90FD1FF1B7B}" type="pres">
      <dgm:prSet presAssocID="{E134C301-3851-4410-AF51-947DD4D4C537}" presName="parTxOnly" presStyleLbl="node1" presStyleIdx="0" presStyleCnt="5" custScaleX="105983" custScaleY="130149">
        <dgm:presLayoutVars>
          <dgm:chMax val="0"/>
          <dgm:chPref val="0"/>
          <dgm:bulletEnabled val="1"/>
        </dgm:presLayoutVars>
      </dgm:prSet>
      <dgm:spPr/>
    </dgm:pt>
    <dgm:pt modelId="{5C26BC9D-268E-47D3-9457-3813E3DE26AC}" type="pres">
      <dgm:prSet presAssocID="{0A34C080-5362-4504-AE34-A4632DAEF448}" presName="parTxOnlySpace" presStyleCnt="0"/>
      <dgm:spPr/>
    </dgm:pt>
    <dgm:pt modelId="{FEF471BE-8AA8-439A-ADCA-75617E74A513}" type="pres">
      <dgm:prSet presAssocID="{D5A72D49-A295-4B71-8CA6-A51C9C4F5977}" presName="parTxOnly" presStyleLbl="node1" presStyleIdx="1" presStyleCnt="5" custScaleY="124197">
        <dgm:presLayoutVars>
          <dgm:chMax val="0"/>
          <dgm:chPref val="0"/>
          <dgm:bulletEnabled val="1"/>
        </dgm:presLayoutVars>
      </dgm:prSet>
      <dgm:spPr/>
    </dgm:pt>
    <dgm:pt modelId="{A08B3EF9-1BCB-4806-83C3-33AB2D32B664}" type="pres">
      <dgm:prSet presAssocID="{4AF7C00C-AF3C-4BE8-B522-9F90265BCC32}" presName="parTxOnlySpace" presStyleCnt="0"/>
      <dgm:spPr/>
    </dgm:pt>
    <dgm:pt modelId="{98B51981-BB00-480A-AE46-ADF883670F4D}" type="pres">
      <dgm:prSet presAssocID="{56A873D6-6764-4180-972F-C21C11621461}" presName="parTxOnly" presStyleLbl="node1" presStyleIdx="2" presStyleCnt="5" custScaleY="124197" custLinFactNeighborY="-997">
        <dgm:presLayoutVars>
          <dgm:chMax val="0"/>
          <dgm:chPref val="0"/>
          <dgm:bulletEnabled val="1"/>
        </dgm:presLayoutVars>
      </dgm:prSet>
      <dgm:spPr/>
    </dgm:pt>
    <dgm:pt modelId="{A0F70FD6-67BB-4D88-B646-27302C2FA3CA}" type="pres">
      <dgm:prSet presAssocID="{D31F752D-0974-4E29-A122-E9505F144EB9}" presName="parTxOnlySpace" presStyleCnt="0"/>
      <dgm:spPr/>
    </dgm:pt>
    <dgm:pt modelId="{682DBA48-74F9-449A-AC09-1F3BA7FB082A}" type="pres">
      <dgm:prSet presAssocID="{A872B7C6-751E-4554-9634-B619E06E23F9}" presName="parTxOnly" presStyleLbl="node1" presStyleIdx="3" presStyleCnt="5" custScaleY="124197">
        <dgm:presLayoutVars>
          <dgm:chMax val="0"/>
          <dgm:chPref val="0"/>
          <dgm:bulletEnabled val="1"/>
        </dgm:presLayoutVars>
      </dgm:prSet>
      <dgm:spPr/>
    </dgm:pt>
    <dgm:pt modelId="{E9536ED1-CC30-46F4-84FE-37E226869D29}" type="pres">
      <dgm:prSet presAssocID="{FDB7DB7A-0AD8-41CA-83B8-D12D787D1170}" presName="parTxOnlySpace" presStyleCnt="0"/>
      <dgm:spPr/>
    </dgm:pt>
    <dgm:pt modelId="{F3102D59-3DAB-44FE-8552-CE98FA22F0AA}" type="pres">
      <dgm:prSet presAssocID="{85897968-EAC2-41BE-8C7E-42DCD251DCF5}" presName="parTxOnly" presStyleLbl="node1" presStyleIdx="4" presStyleCnt="5" custScaleY="124197">
        <dgm:presLayoutVars>
          <dgm:chMax val="0"/>
          <dgm:chPref val="0"/>
          <dgm:bulletEnabled val="1"/>
        </dgm:presLayoutVars>
      </dgm:prSet>
      <dgm:spPr/>
    </dgm:pt>
  </dgm:ptLst>
  <dgm:cxnLst>
    <dgm:cxn modelId="{7280A027-730F-4650-A17B-11CE47902217}" srcId="{69678933-5B6C-4D61-AA13-6B1EA900F939}" destId="{A872B7C6-751E-4554-9634-B619E06E23F9}" srcOrd="3" destOrd="0" parTransId="{F7ECFB20-BB48-4EDE-8383-39540563D733}" sibTransId="{FDB7DB7A-0AD8-41CA-83B8-D12D787D1170}"/>
    <dgm:cxn modelId="{0B968642-36D4-4037-8122-1C652B9BDDA3}" srcId="{69678933-5B6C-4D61-AA13-6B1EA900F939}" destId="{85897968-EAC2-41BE-8C7E-42DCD251DCF5}" srcOrd="4" destOrd="0" parTransId="{E98C1DEE-154A-43C2-9261-564585A4411C}" sibTransId="{4967A79B-24F5-408E-8127-C53EC4B5EED8}"/>
    <dgm:cxn modelId="{7201936F-4087-4B1C-86D5-E80BFE7EBFA8}" type="presOf" srcId="{56A873D6-6764-4180-972F-C21C11621461}" destId="{98B51981-BB00-480A-AE46-ADF883670F4D}" srcOrd="0" destOrd="0" presId="urn:microsoft.com/office/officeart/2005/8/layout/chevron1"/>
    <dgm:cxn modelId="{C30D9587-9B87-448A-9FC1-C7C5ED806427}" srcId="{69678933-5B6C-4D61-AA13-6B1EA900F939}" destId="{56A873D6-6764-4180-972F-C21C11621461}" srcOrd="2" destOrd="0" parTransId="{0075D3E0-BC18-4565-A496-E747594D0233}" sibTransId="{D31F752D-0974-4E29-A122-E9505F144EB9}"/>
    <dgm:cxn modelId="{D218789F-236C-462D-8241-E6A8BA8D1FF5}" srcId="{69678933-5B6C-4D61-AA13-6B1EA900F939}" destId="{E134C301-3851-4410-AF51-947DD4D4C537}" srcOrd="0" destOrd="0" parTransId="{C1DBA6C6-7A17-4C8D-B2F5-E9614703DEF3}" sibTransId="{0A34C080-5362-4504-AE34-A4632DAEF448}"/>
    <dgm:cxn modelId="{6B6D0FAB-94D9-4750-98A2-8DDF62D02084}" type="presOf" srcId="{85897968-EAC2-41BE-8C7E-42DCD251DCF5}" destId="{F3102D59-3DAB-44FE-8552-CE98FA22F0AA}" srcOrd="0" destOrd="0" presId="urn:microsoft.com/office/officeart/2005/8/layout/chevron1"/>
    <dgm:cxn modelId="{0FCAF7AE-AA83-47B6-A08D-92BA4CD8E03D}" type="presOf" srcId="{E134C301-3851-4410-AF51-947DD4D4C537}" destId="{E1841A94-9D08-4947-89C7-D90FD1FF1B7B}" srcOrd="0" destOrd="0" presId="urn:microsoft.com/office/officeart/2005/8/layout/chevron1"/>
    <dgm:cxn modelId="{05756AB3-FD02-446C-8C4B-69F71D7A97DC}" srcId="{69678933-5B6C-4D61-AA13-6B1EA900F939}" destId="{D5A72D49-A295-4B71-8CA6-A51C9C4F5977}" srcOrd="1" destOrd="0" parTransId="{9B97E756-48C3-43E3-9CAC-68FE46BE943F}" sibTransId="{4AF7C00C-AF3C-4BE8-B522-9F90265BCC32}"/>
    <dgm:cxn modelId="{CE5905DB-78B0-4DF0-B8D8-28687914FFEB}" type="presOf" srcId="{A872B7C6-751E-4554-9634-B619E06E23F9}" destId="{682DBA48-74F9-449A-AC09-1F3BA7FB082A}" srcOrd="0" destOrd="0" presId="urn:microsoft.com/office/officeart/2005/8/layout/chevron1"/>
    <dgm:cxn modelId="{21D6F8E2-9089-4145-B1EA-6F5BE67AD32A}" type="presOf" srcId="{D5A72D49-A295-4B71-8CA6-A51C9C4F5977}" destId="{FEF471BE-8AA8-439A-ADCA-75617E74A513}" srcOrd="0" destOrd="0" presId="urn:microsoft.com/office/officeart/2005/8/layout/chevron1"/>
    <dgm:cxn modelId="{8CCD47F4-4455-40DB-9FFC-7E02A24D4383}" type="presOf" srcId="{69678933-5B6C-4D61-AA13-6B1EA900F939}" destId="{C0478398-EED9-455D-8D52-36F0117DC920}" srcOrd="0" destOrd="0" presId="urn:microsoft.com/office/officeart/2005/8/layout/chevron1"/>
    <dgm:cxn modelId="{916161C0-304D-4188-881D-D28A802CAD12}" type="presParOf" srcId="{C0478398-EED9-455D-8D52-36F0117DC920}" destId="{E1841A94-9D08-4947-89C7-D90FD1FF1B7B}" srcOrd="0" destOrd="0" presId="urn:microsoft.com/office/officeart/2005/8/layout/chevron1"/>
    <dgm:cxn modelId="{90E9CFDF-6CE3-4C25-A51D-4DD418F8852D}" type="presParOf" srcId="{C0478398-EED9-455D-8D52-36F0117DC920}" destId="{5C26BC9D-268E-47D3-9457-3813E3DE26AC}" srcOrd="1" destOrd="0" presId="urn:microsoft.com/office/officeart/2005/8/layout/chevron1"/>
    <dgm:cxn modelId="{16D8E77E-84F7-4B31-9F69-5FA5784FCBB9}" type="presParOf" srcId="{C0478398-EED9-455D-8D52-36F0117DC920}" destId="{FEF471BE-8AA8-439A-ADCA-75617E74A513}" srcOrd="2" destOrd="0" presId="urn:microsoft.com/office/officeart/2005/8/layout/chevron1"/>
    <dgm:cxn modelId="{DE6CB506-CF00-45DD-A3A6-A8F3295B5186}" type="presParOf" srcId="{C0478398-EED9-455D-8D52-36F0117DC920}" destId="{A08B3EF9-1BCB-4806-83C3-33AB2D32B664}" srcOrd="3" destOrd="0" presId="urn:microsoft.com/office/officeart/2005/8/layout/chevron1"/>
    <dgm:cxn modelId="{0708851C-2E86-4E31-A23B-C3057F4E5D07}" type="presParOf" srcId="{C0478398-EED9-455D-8D52-36F0117DC920}" destId="{98B51981-BB00-480A-AE46-ADF883670F4D}" srcOrd="4" destOrd="0" presId="urn:microsoft.com/office/officeart/2005/8/layout/chevron1"/>
    <dgm:cxn modelId="{2E2661D6-6E29-4D3D-BE03-5148E044A841}" type="presParOf" srcId="{C0478398-EED9-455D-8D52-36F0117DC920}" destId="{A0F70FD6-67BB-4D88-B646-27302C2FA3CA}" srcOrd="5" destOrd="0" presId="urn:microsoft.com/office/officeart/2005/8/layout/chevron1"/>
    <dgm:cxn modelId="{7A01601B-D488-426A-BAEC-DE865DF07C5E}" type="presParOf" srcId="{C0478398-EED9-455D-8D52-36F0117DC920}" destId="{682DBA48-74F9-449A-AC09-1F3BA7FB082A}" srcOrd="6" destOrd="0" presId="urn:microsoft.com/office/officeart/2005/8/layout/chevron1"/>
    <dgm:cxn modelId="{EB7A9424-0C1C-4AF6-90C2-BEB52C5D96C1}" type="presParOf" srcId="{C0478398-EED9-455D-8D52-36F0117DC920}" destId="{E9536ED1-CC30-46F4-84FE-37E226869D29}" srcOrd="7" destOrd="0" presId="urn:microsoft.com/office/officeart/2005/8/layout/chevron1"/>
    <dgm:cxn modelId="{3B854353-5446-48E4-B252-02B2BEB7169F}" type="presParOf" srcId="{C0478398-EED9-455D-8D52-36F0117DC920}" destId="{F3102D59-3DAB-44FE-8552-CE98FA22F0A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41A94-9D08-4947-89C7-D90FD1FF1B7B}">
      <dsp:nvSpPr>
        <dsp:cNvPr id="0" name=""/>
        <dsp:cNvSpPr/>
      </dsp:nvSpPr>
      <dsp:spPr>
        <a:xfrm>
          <a:off x="12" y="1121853"/>
          <a:ext cx="2557592" cy="125630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Marianne" panose="02000000000000000000" pitchFamily="50" charset="0"/>
            </a:rPr>
            <a:t>01/11/2023</a:t>
          </a:r>
          <a:br>
            <a:rPr lang="fr-FR" sz="1400" b="1" kern="1200" dirty="0">
              <a:latin typeface="Marianne" panose="02000000000000000000" pitchFamily="50" charset="0"/>
            </a:rPr>
          </a:br>
          <a:r>
            <a:rPr lang="fr-FR" sz="1400" kern="1200" dirty="0">
              <a:latin typeface="Marianne" panose="02000000000000000000" pitchFamily="50" charset="0"/>
            </a:rPr>
            <a:t>Ouverture candidatures sur </a:t>
          </a:r>
          <a:r>
            <a:rPr lang="fr-FR" sz="1400" kern="1200" dirty="0" err="1">
              <a:latin typeface="Marianne" panose="02000000000000000000" pitchFamily="50" charset="0"/>
            </a:rPr>
            <a:t>MoveOn</a:t>
          </a:r>
          <a:endParaRPr lang="fr-FR" sz="1400" kern="1200" dirty="0">
            <a:latin typeface="Marianne" panose="02000000000000000000" pitchFamily="50" charset="0"/>
          </a:endParaRPr>
        </a:p>
      </dsp:txBody>
      <dsp:txXfrm>
        <a:off x="628166" y="1121853"/>
        <a:ext cx="1301285" cy="1256307"/>
      </dsp:txXfrm>
    </dsp:sp>
    <dsp:sp modelId="{FEF471BE-8AA8-439A-ADCA-75617E74A513}">
      <dsp:nvSpPr>
        <dsp:cNvPr id="0" name=""/>
        <dsp:cNvSpPr/>
      </dsp:nvSpPr>
      <dsp:spPr>
        <a:xfrm>
          <a:off x="2316284" y="1150580"/>
          <a:ext cx="2413209" cy="1198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Marianne" panose="02000000000000000000" pitchFamily="50" charset="0"/>
            </a:rPr>
            <a:t>10/12/2023</a:t>
          </a:r>
          <a:br>
            <a:rPr lang="fr-FR" sz="1400" b="1" kern="1200" dirty="0">
              <a:latin typeface="Marianne" panose="02000000000000000000" pitchFamily="50" charset="0"/>
            </a:rPr>
          </a:br>
          <a:r>
            <a:rPr lang="fr-FR" sz="1400" kern="1200" dirty="0">
              <a:latin typeface="Marianne" panose="02000000000000000000" pitchFamily="50" charset="0"/>
            </a:rPr>
            <a:t>Clôture des candidatures sur </a:t>
          </a:r>
          <a:r>
            <a:rPr lang="fr-FR" sz="1400" kern="1200" dirty="0" err="1">
              <a:latin typeface="Marianne" panose="02000000000000000000" pitchFamily="50" charset="0"/>
            </a:rPr>
            <a:t>MoveOn</a:t>
          </a:r>
          <a:r>
            <a:rPr lang="fr-FR" sz="1400" kern="1200" dirty="0">
              <a:latin typeface="Marianne" panose="02000000000000000000" pitchFamily="50" charset="0"/>
            </a:rPr>
            <a:t> </a:t>
          </a:r>
        </a:p>
      </dsp:txBody>
      <dsp:txXfrm>
        <a:off x="2915711" y="1150580"/>
        <a:ext cx="1214356" cy="1198853"/>
      </dsp:txXfrm>
    </dsp:sp>
    <dsp:sp modelId="{98B51981-BB00-480A-AE46-ADF883670F4D}">
      <dsp:nvSpPr>
        <dsp:cNvPr id="0" name=""/>
        <dsp:cNvSpPr/>
      </dsp:nvSpPr>
      <dsp:spPr>
        <a:xfrm>
          <a:off x="4488172" y="1140956"/>
          <a:ext cx="2413209" cy="1198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Marianne" panose="02000000000000000000" pitchFamily="50" charset="0"/>
            </a:rPr>
            <a:t>Janvier 2024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Marianne" panose="02000000000000000000" pitchFamily="50" charset="0"/>
            </a:rPr>
            <a:t>Etude des dossiers</a:t>
          </a:r>
        </a:p>
      </dsp:txBody>
      <dsp:txXfrm>
        <a:off x="5087599" y="1140956"/>
        <a:ext cx="1214356" cy="1198853"/>
      </dsp:txXfrm>
    </dsp:sp>
    <dsp:sp modelId="{682DBA48-74F9-449A-AC09-1F3BA7FB082A}">
      <dsp:nvSpPr>
        <dsp:cNvPr id="0" name=""/>
        <dsp:cNvSpPr/>
      </dsp:nvSpPr>
      <dsp:spPr>
        <a:xfrm>
          <a:off x="6660061" y="1150580"/>
          <a:ext cx="2413209" cy="1198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Marianne" panose="02000000000000000000" pitchFamily="50" charset="0"/>
            </a:rPr>
            <a:t>A partir de février 2024</a:t>
          </a:r>
          <a:r>
            <a:rPr lang="fr-FR" sz="1400" b="1" kern="1200" dirty="0">
              <a:solidFill>
                <a:srgbClr val="5862ED"/>
              </a:solidFill>
              <a:latin typeface="Marianne" panose="02000000000000000000" pitchFamily="50" charset="0"/>
            </a:rPr>
            <a:t>*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Marianne" panose="02000000000000000000" pitchFamily="50" charset="0"/>
            </a:rPr>
            <a:t>Résultats des Sélections</a:t>
          </a:r>
          <a:endParaRPr lang="fr-FR" sz="1400" kern="1200" dirty="0">
            <a:latin typeface="Marianne" panose="02000000000000000000" pitchFamily="50" charset="0"/>
          </a:endParaRPr>
        </a:p>
      </dsp:txBody>
      <dsp:txXfrm>
        <a:off x="7259488" y="1150580"/>
        <a:ext cx="1214356" cy="1198853"/>
      </dsp:txXfrm>
    </dsp:sp>
    <dsp:sp modelId="{F3102D59-3DAB-44FE-8552-CE98FA22F0AA}">
      <dsp:nvSpPr>
        <dsp:cNvPr id="0" name=""/>
        <dsp:cNvSpPr/>
      </dsp:nvSpPr>
      <dsp:spPr>
        <a:xfrm>
          <a:off x="8831950" y="1150580"/>
          <a:ext cx="2413209" cy="11988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Marianne" panose="02000000000000000000" pitchFamily="50" charset="0"/>
            </a:rPr>
            <a:t>Mars / avril : </a:t>
          </a:r>
          <a:r>
            <a:rPr lang="fr-FR" sz="1400" b="0" kern="1200" dirty="0">
              <a:latin typeface="Marianne" panose="02000000000000000000" pitchFamily="50" charset="0"/>
            </a:rPr>
            <a:t>Nominations auprès des partenaires</a:t>
          </a:r>
        </a:p>
      </dsp:txBody>
      <dsp:txXfrm>
        <a:off x="9431377" y="1150580"/>
        <a:ext cx="1214356" cy="1198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78AC-5182-E146-A5BA-B4A68B5A8688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Faculté des sciences juridiques, politiques et sociales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8C569-58C7-F349-A3FF-A384CED1F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7005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BC0A-0B63-6545-A9B1-1E71D4FC7964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Faculté des sciences juridiques, politiques et sociales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412F-B314-514E-A82A-59AA0E232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156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Faculté des sciences juridiques, politiques et sociales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2412F-B314-514E-A82A-59AA0E232B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37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7199585" y="1019502"/>
            <a:ext cx="4651179" cy="5129050"/>
          </a:xfrm>
          <a:prstGeom prst="rect">
            <a:avLst/>
          </a:prstGeom>
        </p:spPr>
        <p:txBody>
          <a:bodyPr anchor="ctr"/>
          <a:lstStyle>
            <a:lvl1pPr algn="l">
              <a:defRPr b="0" i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pPr algn="ctr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du diaporama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7306645" y="6262076"/>
            <a:ext cx="4651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 &lt;insérer</a:t>
            </a:r>
            <a:r>
              <a:rPr lang="fr-FR" sz="1000" b="0" i="0" baseline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FAF0E1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7199584" y="1019502"/>
            <a:ext cx="225552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4AE8E532-3B29-064E-8AD4-A9EA78FB6615}" type="datetime1">
              <a:rPr lang="fr-FR" sz="1400" b="0" i="0" smtClean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1400" b="0" i="0" dirty="0">
              <a:solidFill>
                <a:srgbClr val="FAF0E1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60" y="0"/>
            <a:ext cx="2405140" cy="10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2193F11-558B-B843-9AB0-B08BD8E67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83615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1088999-AD7D-2246-8944-BE83F7A6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sz="2800"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sz="2400"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sz="2000"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sz="2000" b="0" i="0">
                <a:latin typeface="Marianne" charset="0"/>
                <a:ea typeface="Marianne" charset="0"/>
                <a:cs typeface="Marianne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1BB619D-1A21-904A-81FC-CC164428150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arianne" charset="0"/>
                <a:ea typeface="Marianne" charset="0"/>
                <a:cs typeface="Mariann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86063-3BFC-A943-9901-A4ED18C7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45853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b="0" i="0">
                <a:latin typeface="Marianne" charset="0"/>
                <a:ea typeface="Marianne" charset="0"/>
                <a:cs typeface="Marianne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7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5578E-88A2-E742-B0F1-BE76DAD23F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8640" y="833121"/>
            <a:ext cx="572516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 marL="263525" indent="-263525"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FEB2B62B-0244-D641-B043-152A0D64324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24560" y="833121"/>
            <a:ext cx="445008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/>
            </a:lvl3pPr>
            <a:lvl4pPr marL="0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3"/>
            <a:r>
              <a:rPr lang="fr-FR" dirty="0"/>
              <a:t>Image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fonc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9DDBA73-F1A9-3643-9388-52761924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81" y="2324037"/>
            <a:ext cx="9144000" cy="6756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91B4B618-ED96-9348-82D5-5E3EEAFCD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181" y="3005076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FAF0E1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baseline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FAF0E1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FAF0E1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BF5F8CA0-4F20-CD49-8CED-24C31DDA2660}" type="datetime1">
              <a:rPr lang="fr-FR" sz="900" b="0" i="0" smtClean="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FAF0E1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60" y="11251"/>
            <a:ext cx="1641741" cy="6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clair">
    <p:bg>
      <p:bgPr>
        <a:solidFill>
          <a:srgbClr val="FA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9DDBA73-F1A9-3643-9388-52761924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81" y="2324037"/>
            <a:ext cx="9144000" cy="6756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91B4B618-ED96-9348-82D5-5E3EEAFCD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181" y="3005076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BF5F8CA0-4F20-CD49-8CED-24C31DDA2660}" type="datetime1">
              <a:rPr lang="fr-FR" sz="900" b="0" i="0" smtClean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000037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r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93F11-558B-B843-9AB0-B08BD8E67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83615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088999-AD7D-2246-8944-BE83F7A6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sz="2800"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sz="2400"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sz="2000"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sz="2000" b="0" i="0">
                <a:latin typeface="Marianne" charset="0"/>
                <a:ea typeface="Marianne" charset="0"/>
                <a:cs typeface="Marianne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BB619D-1A21-904A-81FC-CC164428150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arianne" charset="0"/>
                <a:ea typeface="Marianne" charset="0"/>
                <a:cs typeface="Marianne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r-FR" sz="900" b="0" i="0" dirty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24/01/2022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86063-3BFC-A943-9901-A4ED18C7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45853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b="0" i="0">
                <a:latin typeface="Marianne" charset="0"/>
                <a:ea typeface="Marianne" charset="0"/>
                <a:cs typeface="Marianne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r-FR" sz="900" b="0" i="0" dirty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24/01/2022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5578E-88A2-E742-B0F1-BE76DAD23F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8640" y="833121"/>
            <a:ext cx="572516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 marL="263525" indent="-263525"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 </a:t>
            </a:r>
          </a:p>
          <a:p>
            <a:pPr lvl="3"/>
            <a:endParaRPr lang="fr-FR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FEB2B62B-0244-D641-B043-152A0D64324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24560" y="833121"/>
            <a:ext cx="4450080" cy="4653280"/>
          </a:xfrm>
          <a:prstGeom prst="rect">
            <a:avLst/>
          </a:prstGeom>
        </p:spPr>
        <p:txBody>
          <a:bodyPr/>
          <a:lstStyle>
            <a:lvl3pPr marL="9525" indent="0">
              <a:buNone/>
              <a:tabLst/>
              <a:defRPr/>
            </a:lvl3pPr>
            <a:lvl4pPr marL="0" indent="0">
              <a:buNone/>
              <a:tabLst/>
              <a:defRPr b="0" i="0">
                <a:latin typeface="Marianne" charset="0"/>
                <a:ea typeface="Marianne" charset="0"/>
                <a:cs typeface="Marianne" charset="0"/>
              </a:defRPr>
            </a:lvl4pPr>
          </a:lstStyle>
          <a:p>
            <a:pPr lvl="3"/>
            <a:r>
              <a:rPr lang="fr-FR" dirty="0"/>
              <a:t>Image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5B8E1387-9906-7D41-AF07-D748B6D30A74}" type="datetime1">
              <a:rPr lang="fr-FR" sz="900" b="0" i="0" smtClean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000037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5F7DA396-9EC0-5A4E-9551-83617E052EB3}" type="datetime1">
              <a:rPr lang="fr-FR" sz="900" b="0" i="0" smtClean="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000037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000037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0"/>
            <a:ext cx="1639126" cy="694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7199585" y="1019502"/>
            <a:ext cx="4651179" cy="5129050"/>
          </a:xfrm>
          <a:prstGeom prst="rect">
            <a:avLst/>
          </a:prstGeom>
        </p:spPr>
        <p:txBody>
          <a:bodyPr anchor="ctr"/>
          <a:lstStyle>
            <a:lvl1pPr algn="l">
              <a:defRPr b="0" i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pPr algn="ctr"/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du diaporama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7194845" y="1019501"/>
            <a:ext cx="225552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8B4C6196-4163-3649-BA58-9E9084D240C6}" type="datetime1">
              <a:rPr lang="fr-FR" sz="14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14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333399" y="6262076"/>
            <a:ext cx="4651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&lt;insérer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61" y="0"/>
            <a:ext cx="2405139" cy="10195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9DDBA73-F1A9-3643-9388-52761924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181" y="2324037"/>
            <a:ext cx="9144000" cy="6756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1B4B618-ED96-9348-82D5-5E3EEAFCD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181" y="3005076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FC535C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B4B59E-5B5B-FB48-9EDB-FEF8A5A7F95B}"/>
              </a:ext>
            </a:extLst>
          </p:cNvPr>
          <p:cNvSpPr txBox="1"/>
          <p:nvPr userDrawn="1"/>
        </p:nvSpPr>
        <p:spPr>
          <a:xfrm>
            <a:off x="236034" y="6200521"/>
            <a:ext cx="225552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fld id="{0266F510-961F-3D4E-BEDE-3D960C5DD444}" type="slidenum">
              <a:rPr lang="fr-FR" sz="2800" b="1" i="0" smtClean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pPr algn="l"/>
              <a:t>‹N°›</a:t>
            </a:fld>
            <a:endParaRPr lang="fr-FR" sz="2800" b="1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1C1AC2-23D5-BF4A-B312-A425A8542130}"/>
              </a:ext>
            </a:extLst>
          </p:cNvPr>
          <p:cNvSpPr txBox="1"/>
          <p:nvPr userDrawn="1"/>
        </p:nvSpPr>
        <p:spPr>
          <a:xfrm>
            <a:off x="236034" y="239198"/>
            <a:ext cx="2255520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fld id="{35F876E4-7522-AF4F-BD64-351F48D61E59}" type="datetime1">
              <a:rPr lang="fr-FR" sz="900" b="0" i="0" smtClean="0">
                <a:solidFill>
                  <a:srgbClr val="5862ED"/>
                </a:solidFill>
                <a:latin typeface="Marianne Medium" charset="0"/>
                <a:ea typeface="Marianne Medium" charset="0"/>
                <a:cs typeface="Marianne Medium" charset="0"/>
              </a:rPr>
              <a:t>31/10/2023</a:t>
            </a:fld>
            <a:endParaRPr lang="fr-FR" sz="900" b="0" i="0" dirty="0">
              <a:solidFill>
                <a:srgbClr val="5862ED"/>
              </a:solidFill>
              <a:latin typeface="Marianne Medium" charset="0"/>
              <a:ea typeface="Marianne Medium" charset="0"/>
              <a:cs typeface="Marianne Medium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333399" y="6323631"/>
            <a:ext cx="46511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Direction / Service / Composante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/ ou autre</a:t>
            </a:r>
            <a:b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</a:br>
            <a:r>
              <a:rPr lang="fr-FR" sz="1000" b="0" i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&lt;insérer</a:t>
            </a:r>
            <a:r>
              <a:rPr lang="fr-FR" sz="1000" b="0" i="0" baseline="0" dirty="0">
                <a:solidFill>
                  <a:srgbClr val="5862ED"/>
                </a:solidFill>
                <a:latin typeface="Marianne" charset="0"/>
                <a:ea typeface="Marianne" charset="0"/>
                <a:cs typeface="Marianne" charset="0"/>
              </a:rPr>
              <a:t> le nom&gt;</a:t>
            </a:r>
            <a:endParaRPr lang="fr-FR" sz="1000" b="0" i="0" dirty="0">
              <a:solidFill>
                <a:srgbClr val="5862ED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74" y="346"/>
            <a:ext cx="1639126" cy="6948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1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5" r:id="rId2"/>
    <p:sldLayoutId id="2147483894" r:id="rId3"/>
    <p:sldLayoutId id="2147483890" r:id="rId4"/>
    <p:sldLayoutId id="2147483891" r:id="rId5"/>
    <p:sldLayoutId id="2147483892" r:id="rId6"/>
    <p:sldLayoutId id="214748389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4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0" r:id="rId3"/>
    <p:sldLayoutId id="2147483874" r:id="rId4"/>
    <p:sldLayoutId id="2147483876" r:id="rId5"/>
    <p:sldLayoutId id="2147483883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univ-lille.fr/partir-a-linternational/etudiantes/etudier-a-linternational/conventions-bilaterales-reseaux-duniversites-bci-isep-maui-aen-semp-reari-rj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roit.univ-lille.fr/relations-pro-stages/stag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y-to-move.fr/" TargetMode="External"/><Relationship Id="rId2" Type="http://schemas.openxmlformats.org/officeDocument/2006/relationships/hyperlink" Target="https://international.univ-lille.fr/mobilite-individuell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-lille.fr/formation/construire-son-projet-personnel-et-professionnel/periode-de-cesur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univ-lille.fr/partir-a-linternational/etudiantes/preparer-et-financer-ma-mobilite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univ-lille.fr/partir-a-linternational/outil-de-guidance-bourse-de-mobilite-internationale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-lille.fr/partir-a-linternational/etudiantes/valoriser-ma-mobilite/label-international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abel-international@univ-lille.f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-lille.fr/contact/?print=%252F%252Fsec.httpcs.com%252FInjectHTTPCS%252Fored-httpcs.php%252F%252F%253Fhttps%253A%252F%252F%27%27" TargetMode="External"/><Relationship Id="rId2" Type="http://schemas.openxmlformats.org/officeDocument/2006/relationships/hyperlink" Target="mailto:ri-droit@univ-lille.f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i-droit@univ-lille.f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adiya.ukrayinchuk@univ-lille.fr" TargetMode="External"/><Relationship Id="rId2" Type="http://schemas.openxmlformats.org/officeDocument/2006/relationships/hyperlink" Target="mailto:Anne-marie.gorisse@univ-lille.f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rcel.moritz@univ-lille.fr" TargetMode="External"/><Relationship Id="rId4" Type="http://schemas.openxmlformats.org/officeDocument/2006/relationships/hyperlink" Target="mailto:laurence.morel@univ-lille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tl-exchange@univ-lille.fr" TargetMode="External"/><Relationship Id="rId2" Type="http://schemas.openxmlformats.org/officeDocument/2006/relationships/hyperlink" Target="mailto:erasmus-students@univ-lille.f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i-droit@univ-lille.f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international.univ-lille.fr/partir-a-linternational/etudiantes/?print=%253cinput_httpcs%252f%253e%2527" TargetMode="External"/><Relationship Id="rId7" Type="http://schemas.openxmlformats.org/officeDocument/2006/relationships/hyperlink" Target="https://international-exchanges.univ-lille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oit.univ-lille.fr/relations-internationales/je-suis-etudiant-a-la-fsjps" TargetMode="External"/><Relationship Id="rId5" Type="http://schemas.openxmlformats.org/officeDocument/2006/relationships/hyperlink" Target="https://droit.univ-lille.fr/relations-internationales/je-suis-etudiant-a-la-fsjps/" TargetMode="External"/><Relationship Id="rId4" Type="http://schemas.openxmlformats.org/officeDocument/2006/relationships/hyperlink" Target="https://international.univ-lille.fr/partir-a-linternational/etudiantes/" TargetMode="Externa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oit.univ-lille.fr/relations-internationales/je-suis-etudiant-a-la-fsjp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Titre du diaporama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E1A2285-3760-4257-B175-46F854FE3F6C}"/>
              </a:ext>
            </a:extLst>
          </p:cNvPr>
          <p:cNvSpPr txBox="1">
            <a:spLocks/>
          </p:cNvSpPr>
          <p:nvPr/>
        </p:nvSpPr>
        <p:spPr>
          <a:xfrm>
            <a:off x="6780179" y="1253769"/>
            <a:ext cx="5411821" cy="180824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AF0E1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pPr algn="ctr"/>
            <a:r>
              <a:rPr lang="fr-FR" dirty="0"/>
              <a:t>Opportunités de mobilités internationales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893AD7-A97C-43FC-AE93-66A00C2C5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373" y="3209146"/>
            <a:ext cx="5149969" cy="3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6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788471-E70D-44CD-BD70-4CAF58ACCAD3}"/>
              </a:ext>
            </a:extLst>
          </p:cNvPr>
          <p:cNvSpPr/>
          <p:nvPr/>
        </p:nvSpPr>
        <p:spPr>
          <a:xfrm>
            <a:off x="1021404" y="1361872"/>
            <a:ext cx="9883302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En échange universitaire « simple » </a:t>
            </a:r>
          </a:p>
          <a:p>
            <a:pPr>
              <a:lnSpc>
                <a:spcPct val="150000"/>
              </a:lnSpc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Être inscrit à la FSJPS mais partir suivre ses cours (équivalent 60 ECTS* année) dans une université partenaire.</a:t>
            </a:r>
          </a:p>
          <a:p>
            <a:pPr>
              <a:lnSpc>
                <a:spcPct val="150000"/>
              </a:lnSpc>
            </a:pPr>
            <a:endParaRPr lang="fr-FR" sz="21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A mon retour de mobilité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, si j’ai validé tous mes cours j’obtiens 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Le relevé de notes de l’université partenaire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Une retranscription </a:t>
            </a:r>
            <a:r>
              <a:rPr lang="fr-FR" sz="2100" u="sng" spc="-1" dirty="0">
                <a:solidFill>
                  <a:srgbClr val="5862ED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à titre indicatif 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de mes notes étrangères en notes françaises (fait sur demande)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Mon diplôme français uniquement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50AC1-BF3C-45C5-A734-3577A20D3167}"/>
              </a:ext>
            </a:extLst>
          </p:cNvPr>
          <p:cNvSpPr/>
          <p:nvPr/>
        </p:nvSpPr>
        <p:spPr>
          <a:xfrm>
            <a:off x="805007" y="582635"/>
            <a:ext cx="870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40">
              <a:lnSpc>
                <a:spcPct val="100000"/>
              </a:lnSpc>
              <a:buClr>
                <a:srgbClr val="AE2573"/>
              </a:buClr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2.b) Dans quel cadre : en échange universitaire?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8B61BD-E505-4136-A3EA-EB14187D024E}"/>
              </a:ext>
            </a:extLst>
          </p:cNvPr>
          <p:cNvSpPr txBox="1"/>
          <p:nvPr/>
        </p:nvSpPr>
        <p:spPr>
          <a:xfrm>
            <a:off x="3805344" y="5612018"/>
            <a:ext cx="785634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i="1" dirty="0">
                <a:solidFill>
                  <a:srgbClr val="000037"/>
                </a:solidFill>
                <a:latin typeface="Marianne" panose="02000000000000000000" pitchFamily="50" charset="0"/>
              </a:rPr>
              <a:t>* 36 ECTS pour les étudiants en continuation parcours ESJ</a:t>
            </a:r>
          </a:p>
        </p:txBody>
      </p:sp>
    </p:spTree>
    <p:extLst>
      <p:ext uri="{BB962C8B-B14F-4D97-AF65-F5344CB8AC3E}">
        <p14:creationId xmlns:p14="http://schemas.microsoft.com/office/powerpoint/2010/main" val="237899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0B9CCFCF-B804-44C5-B8E5-400635EC97D7}"/>
              </a:ext>
            </a:extLst>
          </p:cNvPr>
          <p:cNvSpPr/>
          <p:nvPr/>
        </p:nvSpPr>
        <p:spPr>
          <a:xfrm>
            <a:off x="861060" y="692185"/>
            <a:ext cx="10469880" cy="4822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2.b) Dans quel cadre : en double diplôme ?</a:t>
            </a:r>
          </a:p>
          <a:p>
            <a:pPr>
              <a:lnSpc>
                <a:spcPct val="150000"/>
              </a:lnSpc>
            </a:pPr>
            <a:br>
              <a:rPr lang="fr-FR" sz="2100" b="1" strike="noStrike" spc="-1" dirty="0">
                <a:solidFill>
                  <a:srgbClr val="5A5A5A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100" b="1" strike="noStrike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En double diplomation</a:t>
            </a:r>
            <a:endParaRPr lang="fr-FR" sz="2100" b="0" strike="noStrike" spc="-1" dirty="0">
              <a:solidFill>
                <a:srgbClr val="32A68C"/>
              </a:solidFill>
              <a:latin typeface="Marianne" panose="02000000000000000000" pitchFamily="50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Être inscrit dans deux universités dans un cursus encadré avec un </a:t>
            </a: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parcours pédagogique 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imposé.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1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A la fin du cursus spécifique, si j’ai validé tous mes cours, j’obtiens :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Un relevé de notes de chaque université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Le diplôme de </a:t>
            </a: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la FSJPS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Le diplôme de </a:t>
            </a: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l’université partenaire</a:t>
            </a:r>
          </a:p>
        </p:txBody>
      </p:sp>
      <p:pic>
        <p:nvPicPr>
          <p:cNvPr id="6" name="Graphique 5" descr="Diplôme">
            <a:extLst>
              <a:ext uri="{FF2B5EF4-FFF2-40B4-BE49-F238E27FC236}">
                <a16:creationId xmlns:a16="http://schemas.microsoft.com/office/drawing/2014/main" id="{E84044C4-DA7A-4A2E-9E9A-E8DD783D7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4110" y="4470965"/>
            <a:ext cx="1207008" cy="1207008"/>
          </a:xfrm>
          <a:prstGeom prst="rect">
            <a:avLst/>
          </a:prstGeom>
        </p:spPr>
      </p:pic>
      <p:pic>
        <p:nvPicPr>
          <p:cNvPr id="7" name="Graphique 6" descr="Diplôme">
            <a:extLst>
              <a:ext uri="{FF2B5EF4-FFF2-40B4-BE49-F238E27FC236}">
                <a16:creationId xmlns:a16="http://schemas.microsoft.com/office/drawing/2014/main" id="{A12732F2-2D08-4EAE-93DE-9E006345B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544" y="4470965"/>
            <a:ext cx="1207008" cy="1207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B05AF8-BFEE-420D-A3D0-7361329038D2}"/>
              </a:ext>
            </a:extLst>
          </p:cNvPr>
          <p:cNvSpPr/>
          <p:nvPr/>
        </p:nvSpPr>
        <p:spPr>
          <a:xfrm>
            <a:off x="9501222" y="4844714"/>
            <a:ext cx="484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+</a:t>
            </a:r>
            <a:endParaRPr lang="fr-FR" sz="30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3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0B9CCFCF-B804-44C5-B8E5-400635EC97D7}"/>
              </a:ext>
            </a:extLst>
          </p:cNvPr>
          <p:cNvSpPr/>
          <p:nvPr/>
        </p:nvSpPr>
        <p:spPr>
          <a:xfrm>
            <a:off x="996696" y="349204"/>
            <a:ext cx="9930384" cy="5916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2.c) En mobilité d’études : quand partir ?</a:t>
            </a:r>
          </a:p>
          <a:p>
            <a:pPr>
              <a:lnSpc>
                <a:spcPct val="100000"/>
              </a:lnSpc>
            </a:pPr>
            <a:endParaRPr lang="fr-FR" sz="2100" b="0" strike="noStrike" spc="-1" dirty="0">
              <a:solidFill>
                <a:srgbClr val="000037"/>
              </a:solidFill>
              <a:latin typeface="Marianne" panose="02000000000000000000" pitchFamily="50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Les mobilités d’études 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sont accessibles aux étudiants actuellement en L2 ou L3, qui souhaitent partir en L3 ou M1 (de la FSJPS).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5A5A5A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0000"/>
                </a:solidFill>
                <a:latin typeface="Marianne" panose="02000000000000000000" pitchFamily="50" charset="0"/>
                <a:ea typeface="ＭＳ Ｐゴシック" charset="0"/>
              </a:rPr>
              <a:t>	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FF0000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FF0000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FF0000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FF0000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b="1" dirty="0">
                <a:solidFill>
                  <a:schemeClr val="accent3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Partir 1 semestre ou 1 an ? 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La FSJPS encourage les mobilités à l’année pour les étudiants en Licence, et au semestre pour les Masters.</a:t>
            </a:r>
            <a:endParaRPr lang="fr-FR" sz="2100" b="1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5A5A5A"/>
              </a:solidFill>
              <a:latin typeface="Marianne" panose="02000000000000000000" pitchFamily="50" charset="0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35437F-7E0C-4AF1-A45A-E037DC25ED91}"/>
              </a:ext>
            </a:extLst>
          </p:cNvPr>
          <p:cNvSpPr/>
          <p:nvPr/>
        </p:nvSpPr>
        <p:spPr>
          <a:xfrm>
            <a:off x="2983992" y="2148634"/>
            <a:ext cx="7778496" cy="287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b="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 charset="0"/>
              </a:rPr>
              <a:t>Attention !</a:t>
            </a:r>
            <a:r>
              <a:rPr lang="fr-FR" sz="2100" dirty="0">
                <a:solidFill>
                  <a:srgbClr val="FC535C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Avec la réforme des Masters, les sélections d’entrée se font en M1. La 	mobilité en Master est donc conditionnée par votre </a:t>
            </a: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acceptation dans un Master de la FSJPS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, et après </a:t>
            </a: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accord du responsable de la formation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.</a:t>
            </a:r>
            <a:b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endParaRPr lang="fr-FR" dirty="0">
              <a:solidFill>
                <a:srgbClr val="5A5A5A"/>
              </a:solidFill>
              <a:latin typeface="Marianne" panose="02000000000000000000" pitchFamily="50" charset="0"/>
              <a:ea typeface="ＭＳ Ｐゴシック" charset="0"/>
            </a:endParaRPr>
          </a:p>
        </p:txBody>
      </p:sp>
      <p:pic>
        <p:nvPicPr>
          <p:cNvPr id="4" name="Graphique 3" descr="Avertissement">
            <a:extLst>
              <a:ext uri="{FF2B5EF4-FFF2-40B4-BE49-F238E27FC236}">
                <a16:creationId xmlns:a16="http://schemas.microsoft.com/office/drawing/2014/main" id="{1094FAE5-B532-4CD8-AEA8-2C8373DC2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920" y="2509736"/>
            <a:ext cx="1376464" cy="13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9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0B9CCFCF-B804-44C5-B8E5-400635EC97D7}"/>
              </a:ext>
            </a:extLst>
          </p:cNvPr>
          <p:cNvSpPr/>
          <p:nvPr/>
        </p:nvSpPr>
        <p:spPr>
          <a:xfrm>
            <a:off x="996695" y="559710"/>
            <a:ext cx="10644069" cy="5716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2.d) Les sélections : une idée de calendrier </a:t>
            </a:r>
          </a:p>
          <a:p>
            <a:pPr>
              <a:lnSpc>
                <a:spcPct val="100000"/>
              </a:lnSpc>
            </a:pPr>
            <a:endParaRPr lang="fr-FR" sz="1900" b="0" strike="noStrike" spc="-1" dirty="0">
              <a:solidFill>
                <a:srgbClr val="000037"/>
              </a:solidFill>
              <a:latin typeface="Marianne" panose="02000000000000000000" pitchFamily="50" charset="0"/>
            </a:endParaRPr>
          </a:p>
          <a:p>
            <a:pPr>
              <a:lnSpc>
                <a:spcPct val="100000"/>
              </a:lnSpc>
            </a:pPr>
            <a:endParaRPr lang="fr-FR" sz="2000" spc="-1" dirty="0">
              <a:solidFill>
                <a:srgbClr val="32A68C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FR" sz="2000" spc="-1" dirty="0">
              <a:solidFill>
                <a:srgbClr val="32A68C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FR" sz="2000" spc="-1" dirty="0">
              <a:solidFill>
                <a:srgbClr val="32A68C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FR" sz="1900" b="0" strike="noStrike" spc="-1" dirty="0">
              <a:solidFill>
                <a:srgbClr val="000037"/>
              </a:solidFill>
              <a:latin typeface="Marianne" panose="02000000000000000000" pitchFamily="50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5862ED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* Cette date est donnée à titre indicatif, certains programmes spécifiques comme BCI ou ISEP ont un calendrier différent, avec des réponses anticipées ou beaucoup plus tardives.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Accessibles via votre ENT « partir à l’étranger » - </a:t>
            </a:r>
            <a:r>
              <a:rPr lang="fr-FR" sz="2400" dirty="0">
                <a:solidFill>
                  <a:schemeClr val="accent3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Plateforme </a:t>
            </a:r>
            <a:r>
              <a:rPr lang="fr-FR" sz="2400" dirty="0" err="1">
                <a:solidFill>
                  <a:schemeClr val="accent3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MoveOn</a:t>
            </a:r>
            <a:r>
              <a:rPr lang="fr-FR" sz="2400" dirty="0">
                <a:solidFill>
                  <a:schemeClr val="accent3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 </a:t>
            </a:r>
            <a: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: remplir le</a:t>
            </a:r>
            <a:r>
              <a:rPr lang="fr-FR" sz="2400" b="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 formulaire 1 – Demande de mobilité internationale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5A5A5A"/>
              </a:solidFill>
              <a:latin typeface="Marianne" panose="02000000000000000000" pitchFamily="50" charset="0"/>
              <a:ea typeface="ＭＳ Ｐゴシック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AE2A7D8-009D-4588-A9B0-DCC0F8D12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397838"/>
              </p:ext>
            </p:extLst>
          </p:nvPr>
        </p:nvGraphicFramePr>
        <p:xfrm>
          <a:off x="551235" y="391050"/>
          <a:ext cx="11245173" cy="350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2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2555E-A9C4-45AC-9F46-9F4FE9142679}"/>
              </a:ext>
            </a:extLst>
          </p:cNvPr>
          <p:cNvSpPr/>
          <p:nvPr/>
        </p:nvSpPr>
        <p:spPr>
          <a:xfrm>
            <a:off x="1011676" y="585162"/>
            <a:ext cx="10441022" cy="527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2.d) Quelques règles et conseils</a:t>
            </a:r>
          </a:p>
          <a:p>
            <a:pPr>
              <a:lnSpc>
                <a:spcPct val="150000"/>
              </a:lnSpc>
            </a:pPr>
            <a:endParaRPr lang="fr-FR" sz="1200" spc="-1" dirty="0">
              <a:solidFill>
                <a:srgbClr val="5A5A5A"/>
              </a:solidFill>
              <a:latin typeface="Marianne" panose="02000000000000000000" pitchFamily="50" charset="0"/>
              <a:ea typeface="ＭＳ Ｐゴシック"/>
            </a:endParaRPr>
          </a:p>
          <a:p>
            <a:pPr algn="just">
              <a:lnSpc>
                <a:spcPct val="150000"/>
              </a:lnSpc>
            </a:pPr>
            <a:r>
              <a:rPr lang="fr-FR" sz="20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Règles de candidatures générales 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Tout dossier </a:t>
            </a:r>
            <a:r>
              <a:rPr lang="fr-FR" sz="2000" b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incomplet ou déposé après 10/12/2023 (23h59)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ne sera pas étudié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1 seul dossier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de candidature par étudiant : vœux Europe et hors Europe sur la même candidature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3 vœux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de destinations par candidature maximum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Vœux hors Europe placés en 1er obligatoirement</a:t>
            </a: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lvl="1" algn="just">
              <a:lnSpc>
                <a:spcPct val="150000"/>
              </a:lnSpc>
            </a:pPr>
            <a:r>
              <a:rPr lang="fr-FR" sz="2000" b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  <a:sym typeface="Wingdings" panose="05000000000000000000" pitchFamily="2" charset="2"/>
              </a:rPr>
              <a:t>	</a:t>
            </a:r>
            <a:r>
              <a:rPr lang="fr-FR" sz="2000" b="1" spc="-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/>
              </a:rPr>
              <a:t>Attention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: il faudra faire le choix entre une candidature pour un 	programme spécifique (MAUI, AEN, BCI, ISEP…) </a:t>
            </a:r>
            <a:r>
              <a:rPr lang="fr-FR" sz="2000" b="1" u="sng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ou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un accord bilatéral.</a:t>
            </a:r>
          </a:p>
          <a:p>
            <a:pPr lvl="1" algn="just">
              <a:lnSpc>
                <a:spcPct val="150000"/>
              </a:lnSpc>
            </a:pPr>
            <a:r>
              <a:rPr lang="fr-FR" sz="1600" i="1" u="sng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ex</a:t>
            </a:r>
            <a:r>
              <a:rPr lang="fr-FR" sz="1600" i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: vous ne pourrez pas sélectionner l’Université de Laval via le programme 	BCI en vœu 1, puis Laval en accord bilatéral en vœu 2.</a:t>
            </a:r>
            <a:endParaRPr lang="fr-FR" sz="2000" i="1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</p:txBody>
      </p:sp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884DB968-AE1D-4914-AB1C-28D464813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676" y="4214508"/>
            <a:ext cx="763621" cy="7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2555E-A9C4-45AC-9F46-9F4FE9142679}"/>
              </a:ext>
            </a:extLst>
          </p:cNvPr>
          <p:cNvSpPr/>
          <p:nvPr/>
        </p:nvSpPr>
        <p:spPr>
          <a:xfrm>
            <a:off x="846307" y="479282"/>
            <a:ext cx="10824550" cy="546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2.d) Quid des programmes spécifiques </a:t>
            </a:r>
            <a:r>
              <a:rPr lang="fr-FR" sz="2800" b="1" i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hyper select </a:t>
            </a: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?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chemeClr val="accent2"/>
              </a:solidFill>
              <a:latin typeface="Marianne" panose="02000000000000000000" pitchFamily="50" charset="0"/>
              <a:ea typeface="ＭＳ Ｐゴシック"/>
            </a:endParaRPr>
          </a:p>
          <a:p>
            <a:pPr algn="just">
              <a:lnSpc>
                <a:spcPct val="150000"/>
              </a:lnSpc>
            </a:pPr>
            <a:r>
              <a:rPr lang="fr-FR" sz="20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Règles de candidatures spécifiques 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Programmes MAUI / AEN </a:t>
            </a: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sym typeface="Wingdings" panose="05000000000000000000" pitchFamily="2" charset="2"/>
              </a:rPr>
              <a:t></a:t>
            </a: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Indiquer manuellement 3 destinations dans le vœu 1 </a:t>
            </a:r>
            <a:r>
              <a:rPr lang="fr-FR" sz="16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(2024/25 : 2 semestres de disponibles)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Programme BCI </a:t>
            </a: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sym typeface="Wingdings" panose="05000000000000000000" pitchFamily="2" charset="2"/>
              </a:rPr>
              <a:t></a:t>
            </a: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Indiquer manuellement 3 destinations dans le vœu 1. Reportez-vous au guide pour les règles spécifiques de candidatures.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Programme REARI-RJ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sym typeface="Wingdings" panose="05000000000000000000" pitchFamily="2" charset="2"/>
              </a:rPr>
              <a:t> Seulement deux universités qui proposent des cours en anglais (autrement cours en portugais)</a:t>
            </a: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Programme ISEP </a:t>
            </a: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sym typeface="Wingdings" panose="05000000000000000000" pitchFamily="2" charset="2"/>
              </a:rPr>
              <a:t>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Indiquer manuellement 3 destinations dans le vœu 1, et les classer par ordre de préférence </a:t>
            </a:r>
            <a:r>
              <a:rPr lang="fr-FR" sz="16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(2024/25 : environ 20 semestres disponibles)</a:t>
            </a:r>
          </a:p>
          <a:p>
            <a:pPr algn="just">
              <a:lnSpc>
                <a:spcPct val="150000"/>
              </a:lnSpc>
            </a:pPr>
            <a:endParaRPr lang="fr-FR" sz="12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algn="just">
              <a:lnSpc>
                <a:spcPct val="150000"/>
              </a:lnSpc>
            </a:pP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Consultez le site ULille pour plus d’informations concernant ces </a:t>
            </a:r>
            <a: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hlinkClick r:id="rId2"/>
              </a:rPr>
              <a:t>programmes spécifiques </a:t>
            </a:r>
            <a:endParaRPr lang="fr-FR" b="1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2200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2555E-A9C4-45AC-9F46-9F4FE9142679}"/>
              </a:ext>
            </a:extLst>
          </p:cNvPr>
          <p:cNvSpPr/>
          <p:nvPr/>
        </p:nvSpPr>
        <p:spPr>
          <a:xfrm>
            <a:off x="906358" y="930220"/>
            <a:ext cx="1037928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Certificat de scolarité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FSJPS année en cours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Certifications de langue </a:t>
            </a:r>
            <a:r>
              <a:rPr lang="fr-FR" sz="2000" b="1" spc="-1" dirty="0">
                <a:solidFill>
                  <a:srgbClr val="FF0000"/>
                </a:solidFill>
                <a:latin typeface="Marianne" panose="02000000000000000000" pitchFamily="50" charset="0"/>
                <a:ea typeface="ＭＳ Ｐゴシック"/>
              </a:rPr>
              <a:t>obligatoires</a:t>
            </a:r>
            <a:r>
              <a:rPr lang="fr-FR" sz="2000" spc="-1" dirty="0">
                <a:solidFill>
                  <a:srgbClr val="FF0000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pour les destinations hors Europe (TOEFL, IELTS, DELE,…)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sym typeface="Wingdings" panose="05000000000000000000" pitchFamily="2" charset="2"/>
              </a:rPr>
              <a:t> renseignez vous sur le site des universités que vous envisagez !</a:t>
            </a: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Relevés de notes </a:t>
            </a:r>
            <a:r>
              <a:rPr lang="fr-FR" sz="2000" u="sng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depuis le bac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(bac compris)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Lettres de motivations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(pour expliquer vos choix de départ) : une pour chaque université (et dans la </a:t>
            </a:r>
            <a:r>
              <a:rPr lang="fr-FR" sz="2000" b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langue dans laquelle vous suivrez vos cours à l’étranger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20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Ex: - vœu 1 : Canada (francophone) : 1</a:t>
            </a:r>
            <a:r>
              <a:rPr lang="fr-FR" sz="2000" i="1" spc="-1" baseline="30000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ère</a:t>
            </a:r>
            <a:r>
              <a:rPr lang="fr-FR" sz="20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 LM en français</a:t>
            </a:r>
          </a:p>
          <a:p>
            <a:pPr algn="just">
              <a:lnSpc>
                <a:spcPct val="150000"/>
              </a:lnSpc>
            </a:pPr>
            <a:r>
              <a:rPr lang="fr-FR" sz="20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	- vœu 2 : Lituanie (anglophone) : 2</a:t>
            </a:r>
            <a:r>
              <a:rPr lang="fr-FR" sz="2000" i="1" spc="-1" baseline="30000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ème</a:t>
            </a:r>
            <a:r>
              <a:rPr lang="fr-FR" sz="20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 LM en anglais</a:t>
            </a:r>
          </a:p>
          <a:p>
            <a:pPr algn="just">
              <a:lnSpc>
                <a:spcPct val="150000"/>
              </a:lnSpc>
            </a:pPr>
            <a:r>
              <a:rPr lang="fr-FR" sz="20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	- vœu 3 : Espagne (hispanophone) : 3</a:t>
            </a:r>
            <a:r>
              <a:rPr lang="fr-FR" sz="2000" i="1" spc="-1" baseline="30000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ème</a:t>
            </a:r>
            <a:r>
              <a:rPr lang="fr-FR" sz="2000" i="1" spc="-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/>
              </a:rPr>
              <a:t> LM en espagnol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Un contrat pédagogique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pour chaque université - dans un même fichier PDF fusionné </a:t>
            </a:r>
            <a:r>
              <a:rPr lang="fr-FR" sz="16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(</a:t>
            </a:r>
            <a:r>
              <a:rPr lang="fr-FR" sz="1600" i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sauf ISEP qui ne souhaite qu’un contrat pédagogique pour l’université 1 dans vos 3 choix</a:t>
            </a:r>
            <a:r>
              <a:rPr lang="fr-FR" sz="16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)</a:t>
            </a: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22D060-9942-45F6-8328-4CE564BEA5F7}"/>
              </a:ext>
            </a:extLst>
          </p:cNvPr>
          <p:cNvSpPr/>
          <p:nvPr/>
        </p:nvSpPr>
        <p:spPr>
          <a:xfrm>
            <a:off x="1010412" y="354075"/>
            <a:ext cx="989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2.d) La constitution du dossier de candidature</a:t>
            </a:r>
          </a:p>
        </p:txBody>
      </p:sp>
    </p:spTree>
    <p:extLst>
      <p:ext uri="{BB962C8B-B14F-4D97-AF65-F5344CB8AC3E}">
        <p14:creationId xmlns:p14="http://schemas.microsoft.com/office/powerpoint/2010/main" val="249533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2555E-A9C4-45AC-9F46-9F4FE9142679}"/>
              </a:ext>
            </a:extLst>
          </p:cNvPr>
          <p:cNvSpPr/>
          <p:nvPr/>
        </p:nvSpPr>
        <p:spPr>
          <a:xfrm>
            <a:off x="733044" y="1134804"/>
            <a:ext cx="107259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Projet professionnel et motivation </a:t>
            </a:r>
            <a:r>
              <a:rPr lang="fr-FR" sz="2100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(40%)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: la qualité de votre projet dans lequel s’inclut votre mobilité, l’explication du choix de vos universités, les cours que vous souhaitez suivre à l’étranger,…</a:t>
            </a:r>
          </a:p>
          <a:p>
            <a:pPr algn="just">
              <a:lnSpc>
                <a:spcPct val="150000"/>
              </a:lnSpc>
            </a:pPr>
            <a:endParaRPr lang="fr-FR" sz="900" b="1" spc="-1" dirty="0">
              <a:solidFill>
                <a:srgbClr val="32A68C"/>
              </a:solidFill>
              <a:latin typeface="Marianne" panose="02000000000000000000" pitchFamily="50" charset="0"/>
              <a:ea typeface="ＭＳ Ｐゴシック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Académiques</a:t>
            </a: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r>
              <a:rPr lang="fr-FR" sz="2100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(35%) 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:</a:t>
            </a:r>
            <a:r>
              <a:rPr lang="fr-FR" sz="2100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vos résultats </a:t>
            </a:r>
            <a:r>
              <a:rPr lang="fr-FR" sz="2100" u="sng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depuis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le baccalauréat (résultats de prépa inclus  et pris en considération pour leur « valeur » de notation de classe préparatoire). </a:t>
            </a:r>
          </a:p>
          <a:p>
            <a:pPr algn="just">
              <a:lnSpc>
                <a:spcPct val="150000"/>
              </a:lnSpc>
            </a:pPr>
            <a:endParaRPr lang="fr-FR" sz="1050" b="1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Linguistiques </a:t>
            </a:r>
            <a:r>
              <a:rPr lang="fr-FR" sz="2100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(25%) </a:t>
            </a: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: 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vos résultats linguistiques depuis l’obtention de votre baccalauréat. Les notes obtenues à la faculté en langue (</a:t>
            </a:r>
            <a:r>
              <a:rPr lang="fr-FR" sz="2100" spc="-1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TDs</a:t>
            </a: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de langue + cours de spécialités en langues étrangères) sont prises en compte.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19D658-5CE5-404C-8F19-899942251769}"/>
              </a:ext>
            </a:extLst>
          </p:cNvPr>
          <p:cNvSpPr/>
          <p:nvPr/>
        </p:nvSpPr>
        <p:spPr>
          <a:xfrm>
            <a:off x="1366746" y="409694"/>
            <a:ext cx="5829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2.d) Quels critères de sélection ?</a:t>
            </a:r>
          </a:p>
        </p:txBody>
      </p:sp>
    </p:spTree>
    <p:extLst>
      <p:ext uri="{BB962C8B-B14F-4D97-AF65-F5344CB8AC3E}">
        <p14:creationId xmlns:p14="http://schemas.microsoft.com/office/powerpoint/2010/main" val="20624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0445" y="2753359"/>
            <a:ext cx="9144000" cy="675641"/>
          </a:xfrm>
        </p:spPr>
        <p:txBody>
          <a:bodyPr/>
          <a:lstStyle/>
          <a:p>
            <a:r>
              <a:rPr lang="fr-FR" dirty="0"/>
              <a:t>3 – Les mobilité de stage</a:t>
            </a:r>
          </a:p>
        </p:txBody>
      </p:sp>
    </p:spTree>
    <p:extLst>
      <p:ext uri="{BB962C8B-B14F-4D97-AF65-F5344CB8AC3E}">
        <p14:creationId xmlns:p14="http://schemas.microsoft.com/office/powerpoint/2010/main" val="116425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A2B645-0B7B-434B-BD6F-136F9199C0DB}"/>
              </a:ext>
            </a:extLst>
          </p:cNvPr>
          <p:cNvSpPr/>
          <p:nvPr/>
        </p:nvSpPr>
        <p:spPr>
          <a:xfrm>
            <a:off x="970110" y="646305"/>
            <a:ext cx="10304247" cy="561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3 - En mobilité stage : où et quand partir ?</a:t>
            </a:r>
          </a:p>
          <a:p>
            <a:pPr>
              <a:lnSpc>
                <a:spcPct val="100000"/>
              </a:lnSpc>
            </a:pPr>
            <a:endParaRPr lang="fr-FR" sz="2100" spc="-1" dirty="0">
              <a:latin typeface="Marianne" panose="02000000000000000000" pitchFamily="50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Sky </a:t>
            </a:r>
            <a:r>
              <a:rPr lang="fr-FR" sz="2100" b="1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is</a:t>
            </a: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  <a:r>
              <a:rPr lang="fr-FR" sz="2100" b="1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your</a:t>
            </a: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  <a:r>
              <a:rPr lang="fr-FR" sz="2100" b="1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limit</a:t>
            </a: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! 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Vous pourrez partir partout dans le monde… ou presque...!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sz="2000" b="1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Plateformes d’offres de stages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en Europe et dans le monde, réseaux </a:t>
            </a:r>
            <a:r>
              <a:rPr lang="fr-FR" sz="2100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alumni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de vos formations, vos connaissances, les réseaux de partenaires (EU4EU…)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sz="140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Gestion des demandes de financements pour les mobilités stages au </a:t>
            </a: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« fil de l’eau »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,</a:t>
            </a:r>
            <a:r>
              <a:rPr lang="fr-FR" sz="21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  <a:r>
              <a:rPr lang="fr-FR" sz="21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adapté au projet de l’étudiant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Retrouvez toutes ces informations détaillées sur le site du service R’PROS et du BAIP de la FSJPS 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5A5A5A"/>
                </a:solidFill>
                <a:latin typeface="Marianne" panose="02000000000000000000" pitchFamily="50" charset="0"/>
                <a:ea typeface="ＭＳ Ｐゴシック" charset="0"/>
                <a:hlinkClick r:id="rId2"/>
              </a:rPr>
              <a:t>https://droit.univ-lille.fr/relations-pro-stages/stages/</a:t>
            </a:r>
            <a:r>
              <a:rPr lang="fr-FR" sz="2000" dirty="0">
                <a:solidFill>
                  <a:srgbClr val="5A5A5A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71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92D4E-5A86-4414-8D38-8DD2C3422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7412"/>
            <a:ext cx="9144000" cy="675641"/>
          </a:xfrm>
        </p:spPr>
        <p:txBody>
          <a:bodyPr/>
          <a:lstStyle/>
          <a:p>
            <a:r>
              <a:rPr lang="fr-FR" b="1" dirty="0"/>
              <a:t>Menu du Jour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89EC30-8F66-4792-889E-DA5EFD05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762" y="3257995"/>
            <a:ext cx="10476689" cy="1655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/>
              <a:t>1 – Les relations internationales à l’Université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2 – Les mobilités d’études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3 – Les mobilités de stages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4 – Les mobilités « hors académiques »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5 – Les financements possibles avec l’ULille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6 – La valorisation de vos mobilités : le </a:t>
            </a:r>
            <a:r>
              <a:rPr lang="fr-FR" sz="2800" i="1" dirty="0"/>
              <a:t>Label International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52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7046" y="3091179"/>
            <a:ext cx="10019489" cy="675641"/>
          </a:xfrm>
        </p:spPr>
        <p:txBody>
          <a:bodyPr>
            <a:normAutofit fontScale="90000"/>
          </a:bodyPr>
          <a:lstStyle/>
          <a:p>
            <a:r>
              <a:rPr lang="fr-FR" dirty="0"/>
              <a:t>4 – Les mobilités « hors académiques » :</a:t>
            </a:r>
            <a:br>
              <a:rPr lang="fr-FR" dirty="0"/>
            </a:br>
            <a:r>
              <a:rPr lang="fr-FR" dirty="0"/>
              <a:t>les expériences en </a:t>
            </a:r>
            <a:r>
              <a:rPr lang="fr-FR" i="1" dirty="0"/>
              <a:t>Free </a:t>
            </a:r>
            <a:r>
              <a:rPr lang="fr-FR" i="1" dirty="0" err="1"/>
              <a:t>Movers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11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A2B645-0B7B-434B-BD6F-136F9199C0DB}"/>
              </a:ext>
            </a:extLst>
          </p:cNvPr>
          <p:cNvSpPr/>
          <p:nvPr/>
        </p:nvSpPr>
        <p:spPr>
          <a:xfrm>
            <a:off x="773608" y="490662"/>
            <a:ext cx="11045497" cy="5847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4 – Des dispositifs s’offrent à vous en dehors de votre cursus universitaire !</a:t>
            </a:r>
          </a:p>
          <a:p>
            <a:pPr>
              <a:lnSpc>
                <a:spcPct val="100000"/>
              </a:lnSpc>
            </a:pPr>
            <a:endParaRPr lang="fr-FR" sz="2400" spc="-1" dirty="0">
              <a:latin typeface="Marianne" panose="02000000000000000000" pitchFamily="50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Pensez à la césure ! </a:t>
            </a: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Un dispositif universitaire qui vous permet de faire « une pause » dans vos études pour partir explorer des nouvelles expériences telles que :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Volontariat internationaux </a:t>
            </a:r>
            <a:r>
              <a:rPr lang="fr-FR" sz="1400" i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(rémunéré)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Devenir assistant de langue </a:t>
            </a:r>
            <a:r>
              <a:rPr lang="fr-FR" sz="1400" i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(rémunéré)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Service civique internationaux </a:t>
            </a:r>
            <a:r>
              <a:rPr lang="fr-FR" sz="1400" i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(rémunéré)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Bénévolat ou chantiers solidaires </a:t>
            </a:r>
            <a:r>
              <a:rPr lang="fr-FR" sz="1400" i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(non rémunérés)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Retrouvez toutes ces informations détaillées sur le site de l’ULille :</a:t>
            </a:r>
            <a:br>
              <a:rPr lang="fr-FR" sz="16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16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  <a:hlinkClick r:id="rId2"/>
              </a:rPr>
              <a:t>https://international.univ-lille.fr/mobilite-individuelle/</a:t>
            </a:r>
            <a:r>
              <a:rPr lang="fr-FR" sz="16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 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La plateforme « </a:t>
            </a:r>
            <a:r>
              <a:rPr lang="fr-FR" sz="1600" b="1" spc="-1" dirty="0" err="1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Ready</a:t>
            </a:r>
            <a:r>
              <a:rPr lang="fr-FR" sz="16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 to Move » des Hauts de France :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  <a:hlinkClick r:id="rId3"/>
              </a:rPr>
              <a:t>https://ready-to-move.fr/</a:t>
            </a:r>
            <a:r>
              <a:rPr lang="fr-FR" sz="16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D50B83-B3CF-4393-A196-842CA1D6B764}"/>
              </a:ext>
            </a:extLst>
          </p:cNvPr>
          <p:cNvSpPr txBox="1"/>
          <p:nvPr/>
        </p:nvSpPr>
        <p:spPr>
          <a:xfrm>
            <a:off x="7881528" y="3121508"/>
            <a:ext cx="3449860" cy="1200329"/>
          </a:xfrm>
          <a:prstGeom prst="rect">
            <a:avLst/>
          </a:prstGeom>
          <a:noFill/>
          <a:ln w="9525">
            <a:solidFill>
              <a:srgbClr val="5862E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5862ED"/>
                </a:solidFill>
                <a:latin typeface="Marianne" panose="02000000000000000000" pitchFamily="50" charset="0"/>
              </a:rPr>
              <a:t>La procédure de demande de </a:t>
            </a:r>
            <a:r>
              <a:rPr lang="fr-FR" sz="2400" b="1" dirty="0">
                <a:solidFill>
                  <a:srgbClr val="5862ED"/>
                </a:solidFill>
                <a:latin typeface="Marianne" panose="02000000000000000000" pitchFamily="50" charset="0"/>
                <a:hlinkClick r:id="rId4"/>
              </a:rPr>
              <a:t>césure</a:t>
            </a:r>
            <a:r>
              <a:rPr lang="fr-FR" sz="2400" b="1" dirty="0">
                <a:solidFill>
                  <a:srgbClr val="5862ED"/>
                </a:solidFill>
                <a:latin typeface="Marianne" panose="02000000000000000000" pitchFamily="50" charset="0"/>
              </a:rPr>
              <a:t>, c’est par ici  !</a:t>
            </a:r>
            <a:endParaRPr lang="fr-FR" sz="1400" dirty="0">
              <a:solidFill>
                <a:srgbClr val="5862ED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39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0445" y="2753359"/>
            <a:ext cx="9144000" cy="675641"/>
          </a:xfrm>
        </p:spPr>
        <p:txBody>
          <a:bodyPr>
            <a:normAutofit/>
          </a:bodyPr>
          <a:lstStyle/>
          <a:p>
            <a:r>
              <a:rPr lang="fr-FR" dirty="0"/>
              <a:t>5 - Les financements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1DA031-B033-4BDA-B7E2-9E0FBACC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89" y="3609474"/>
            <a:ext cx="3028756" cy="2163397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6ED8DAA9-EB2D-4AE2-ADB6-4488AFB97959}"/>
              </a:ext>
            </a:extLst>
          </p:cNvPr>
          <p:cNvSpPr txBox="1">
            <a:spLocks/>
          </p:cNvSpPr>
          <p:nvPr/>
        </p:nvSpPr>
        <p:spPr>
          <a:xfrm>
            <a:off x="1574181" y="2886895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Etudes et stages</a:t>
            </a:r>
          </a:p>
        </p:txBody>
      </p:sp>
    </p:spTree>
    <p:extLst>
      <p:ext uri="{BB962C8B-B14F-4D97-AF65-F5344CB8AC3E}">
        <p14:creationId xmlns:p14="http://schemas.microsoft.com/office/powerpoint/2010/main" val="2054989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9144FE-BF11-456E-A70F-AB2BBE6258CB}"/>
              </a:ext>
            </a:extLst>
          </p:cNvPr>
          <p:cNvSpPr/>
          <p:nvPr/>
        </p:nvSpPr>
        <p:spPr>
          <a:xfrm>
            <a:off x="719847" y="1251010"/>
            <a:ext cx="10846340" cy="342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fr-FR" sz="22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Erasmus+ 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: pour toutes les mobilités (Europe comme hors Europe), stages et études (1 financement études et stage possible chaque cycle d’étude)</a:t>
            </a:r>
          </a:p>
          <a:p>
            <a:pPr lvl="0">
              <a:lnSpc>
                <a:spcPct val="150000"/>
              </a:lnSpc>
              <a:defRPr/>
            </a:pPr>
            <a:endParaRPr lang="fr-FR" sz="700" b="1" kern="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fr-FR" sz="22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AMI 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(aide à la mobilité internationale) : pour les étudiants boursiers sur critères sociaux du CROUS, quel que soit leur échelon.</a:t>
            </a:r>
          </a:p>
          <a:p>
            <a:pPr lvl="0">
              <a:lnSpc>
                <a:spcPct val="150000"/>
              </a:lnSpc>
              <a:defRPr/>
            </a:pPr>
            <a:endParaRPr lang="fr-FR" sz="800" b="1" kern="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fr-FR" sz="22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MERMOZ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(bourse Région Hauts de France) : montants dégressifs en fonction du quotient familial des étudiants</a:t>
            </a:r>
          </a:p>
        </p:txBody>
      </p:sp>
      <p:pic>
        <p:nvPicPr>
          <p:cNvPr id="4" name="Picture 6" descr="RÃ©sultat de recherche d'images pour &quot;erasmus+&quot;">
            <a:extLst>
              <a:ext uri="{FF2B5EF4-FFF2-40B4-BE49-F238E27FC236}">
                <a16:creationId xmlns:a16="http://schemas.microsoft.com/office/drawing/2014/main" id="{09E5C5C1-83FD-42BA-B9E4-9EA1E295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85" y="5416326"/>
            <a:ext cx="2844518" cy="81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Ã©sultat de recherche d'images pour &quot;hauts de france&quot;">
            <a:extLst>
              <a:ext uri="{FF2B5EF4-FFF2-40B4-BE49-F238E27FC236}">
                <a16:creationId xmlns:a16="http://schemas.microsoft.com/office/drawing/2014/main" id="{97CC6390-5791-4508-A0FD-43136830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57" y="4889411"/>
            <a:ext cx="1206156" cy="120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4C93C4-1484-45AF-B272-DCCE09565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11" y="4974402"/>
            <a:ext cx="1853113" cy="1346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BB6189-9D7F-4E90-B2BC-6AFE403CD9F9}"/>
              </a:ext>
            </a:extLst>
          </p:cNvPr>
          <p:cNvSpPr/>
          <p:nvPr/>
        </p:nvSpPr>
        <p:spPr>
          <a:xfrm>
            <a:off x="1073000" y="547987"/>
            <a:ext cx="7159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5 – Les </a:t>
            </a:r>
            <a:r>
              <a:rPr lang="fr-FR" sz="2800" b="1" i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enveloppes</a:t>
            </a: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 disponibles à l’ULille </a:t>
            </a:r>
          </a:p>
        </p:txBody>
      </p:sp>
    </p:spTree>
    <p:extLst>
      <p:ext uri="{BB962C8B-B14F-4D97-AF65-F5344CB8AC3E}">
        <p14:creationId xmlns:p14="http://schemas.microsoft.com/office/powerpoint/2010/main" val="406402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AECC4070-A076-4D26-A4A4-951874D62256}"/>
              </a:ext>
            </a:extLst>
          </p:cNvPr>
          <p:cNvSpPr/>
          <p:nvPr/>
        </p:nvSpPr>
        <p:spPr>
          <a:xfrm>
            <a:off x="536156" y="998956"/>
            <a:ext cx="11119688" cy="5538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L’attribution des bourses de mobilité </a:t>
            </a:r>
            <a:r>
              <a:rPr lang="fr-FR" sz="2200" b="1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n’est pas automatique 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même si vous remplissez les critères d’éligibilité.</a:t>
            </a:r>
          </a:p>
          <a:p>
            <a:pPr>
              <a:lnSpc>
                <a:spcPct val="150000"/>
              </a:lnSpc>
              <a:defRPr/>
            </a:pPr>
            <a:endParaRPr lang="fr-FR" sz="1050" kern="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fr-FR" sz="2200" b="1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Une commission d’attribution 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des aides financières est chargée de statuer sur les bourses d’aides à la mobilité que les étudiants percevront. </a:t>
            </a:r>
          </a:p>
          <a:p>
            <a:pPr>
              <a:lnSpc>
                <a:spcPct val="150000"/>
              </a:lnSpc>
              <a:defRPr/>
            </a:pPr>
            <a:endParaRPr lang="fr-FR" sz="1100" kern="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Bourses </a:t>
            </a:r>
            <a:r>
              <a:rPr lang="fr-FR" sz="2200" kern="0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ULille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= </a:t>
            </a:r>
            <a:r>
              <a:rPr lang="fr-FR" sz="2200" b="1" spc="-1" dirty="0">
                <a:solidFill>
                  <a:schemeClr val="accent3"/>
                </a:solidFill>
                <a:latin typeface="Marianne" panose="02000000000000000000" pitchFamily="50" charset="0"/>
                <a:ea typeface="ＭＳ Ｐゴシック"/>
              </a:rPr>
              <a:t>coup de pouce 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! Et peuvent arriver tardivement, donc prévoyez un budget pour votre mobilité (et surtout les premières semaines).</a:t>
            </a:r>
          </a:p>
          <a:p>
            <a:pPr lvl="0">
              <a:lnSpc>
                <a:spcPct val="150000"/>
              </a:lnSpc>
              <a:defRPr/>
            </a:pPr>
            <a:endParaRPr lang="fr-FR" sz="900" kern="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Pas de financements possibles pour les « </a:t>
            </a:r>
            <a:r>
              <a:rPr lang="fr-FR" sz="2200" b="1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free </a:t>
            </a:r>
            <a:r>
              <a:rPr lang="fr-FR" sz="2200" b="1" kern="0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movers</a:t>
            </a:r>
            <a:r>
              <a:rPr lang="fr-FR" sz="2200" kern="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 »</a:t>
            </a:r>
          </a:p>
          <a:p>
            <a:pPr lvl="0">
              <a:lnSpc>
                <a:spcPct val="150000"/>
              </a:lnSpc>
              <a:defRPr/>
            </a:pPr>
            <a:endParaRPr lang="fr-FR" sz="800" kern="0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fr-FR" sz="1400" b="1" kern="0" dirty="0">
                <a:solidFill>
                  <a:schemeClr val="accent3"/>
                </a:solidFill>
                <a:latin typeface="Marianne" panose="02000000000000000000" pitchFamily="50" charset="0"/>
                <a:ea typeface="ＭＳ Ｐゴシック" charset="0"/>
              </a:rPr>
              <a:t>Retrouver toutes ces bourses détaillées :</a:t>
            </a:r>
          </a:p>
          <a:p>
            <a:pPr lvl="0" algn="r">
              <a:lnSpc>
                <a:spcPct val="150000"/>
              </a:lnSpc>
              <a:defRPr/>
            </a:pPr>
            <a:r>
              <a:rPr lang="fr-FR" sz="1400" b="1" kern="0" dirty="0">
                <a:solidFill>
                  <a:srgbClr val="5A5A5A"/>
                </a:solidFill>
                <a:latin typeface="Marianne" panose="02000000000000000000" pitchFamily="50" charset="0"/>
                <a:ea typeface="ＭＳ Ｐゴシック" charset="0"/>
                <a:hlinkClick r:id="rId2"/>
              </a:rPr>
              <a:t>https://international.univ-lille.fr/partir-a-linternational/etudiantes/preparer-et-financer-ma-mobilite/</a:t>
            </a:r>
            <a:r>
              <a:rPr lang="fr-FR" sz="1400" b="1" kern="0" dirty="0">
                <a:solidFill>
                  <a:srgbClr val="5A5A5A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Marianne" panose="020000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42582-5BB0-4634-B2FB-51A9E2177331}"/>
              </a:ext>
            </a:extLst>
          </p:cNvPr>
          <p:cNvSpPr/>
          <p:nvPr/>
        </p:nvSpPr>
        <p:spPr>
          <a:xfrm>
            <a:off x="1015973" y="331900"/>
            <a:ext cx="791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5 - Les financements : éligibilité ≠ attribution</a:t>
            </a:r>
          </a:p>
        </p:txBody>
      </p:sp>
    </p:spTree>
    <p:extLst>
      <p:ext uri="{BB962C8B-B14F-4D97-AF65-F5344CB8AC3E}">
        <p14:creationId xmlns:p14="http://schemas.microsoft.com/office/powerpoint/2010/main" val="3592584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3517E89D-493A-4411-9A2B-01E4F778EE9D}"/>
              </a:ext>
            </a:extLst>
          </p:cNvPr>
          <p:cNvSpPr/>
          <p:nvPr/>
        </p:nvSpPr>
        <p:spPr>
          <a:xfrm>
            <a:off x="886176" y="1767096"/>
            <a:ext cx="10242072" cy="41843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5000" rIns="90000" bIns="4500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Un</a:t>
            </a:r>
            <a:r>
              <a:rPr lang="fr-FR" sz="2400" b="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  <a:r>
              <a:rPr lang="fr-FR" sz="24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simulateur</a:t>
            </a:r>
            <a:r>
              <a:rPr lang="fr-FR" sz="2400" b="1" dirty="0">
                <a:solidFill>
                  <a:srgbClr val="5862ED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  <a: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vous permet dès maintenant de savoir si </a:t>
            </a:r>
            <a:r>
              <a:rPr lang="fr-FR" sz="2400" u="sng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vous êtes éligibles </a:t>
            </a:r>
            <a: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aux financements proposés par l’ULille avant de candidater.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000037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Disponible via la rubrique « Aides financières »</a:t>
            </a:r>
            <a: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  </a:t>
            </a:r>
            <a:b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  <a:hlinkClick r:id="rId2"/>
              </a:rPr>
              <a:t>https://international.univ-lille.fr/partir-a-linternational/outil-de-guidance-bourse-de-mobilite-internationale/</a:t>
            </a:r>
            <a:r>
              <a:rPr lang="fr-FR" sz="24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i="0" u="none" strike="noStrike" kern="0" cap="none" spc="-1" normalizeH="0" baseline="0" noProof="0" dirty="0">
              <a:ln>
                <a:noFill/>
              </a:ln>
              <a:solidFill>
                <a:srgbClr val="000037"/>
              </a:solidFill>
              <a:effectLst/>
              <a:uLnTx/>
              <a:uFillTx/>
              <a:latin typeface="Marianne" panose="02000000000000000000" pitchFamily="50" charset="0"/>
              <a:ea typeface="ＭＳ Ｐゴシック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i="0" u="none" strike="noStrike" kern="0" cap="none" spc="-1" normalizeH="0" baseline="0" noProof="0" dirty="0">
              <a:ln>
                <a:noFill/>
              </a:ln>
              <a:solidFill>
                <a:srgbClr val="000037"/>
              </a:solidFill>
              <a:effectLst/>
              <a:uLnTx/>
              <a:uFillTx/>
              <a:latin typeface="Marianne" panose="02000000000000000000" pitchFamily="50" charset="0"/>
              <a:ea typeface="DejaVu Sans"/>
              <a:cs typeface="DejaVu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FF52D5-E5F2-40C5-8CB5-28891C4CFFA0}"/>
              </a:ext>
            </a:extLst>
          </p:cNvPr>
          <p:cNvSpPr/>
          <p:nvPr/>
        </p:nvSpPr>
        <p:spPr>
          <a:xfrm>
            <a:off x="796656" y="658809"/>
            <a:ext cx="10421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fr-FR" sz="2800" b="1" kern="0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  <a:cs typeface="DejaVu Sans"/>
              </a:rPr>
              <a:t>5 – Un nouvel outils : le simulateur d’éligibilité</a:t>
            </a:r>
            <a:endParaRPr lang="fr-FR" sz="2800" kern="0" spc="-1" dirty="0">
              <a:solidFill>
                <a:schemeClr val="accent2"/>
              </a:solidFill>
              <a:latin typeface="Marianne" panose="02000000000000000000" pitchFamily="50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4375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0445" y="2753359"/>
            <a:ext cx="9144000" cy="675641"/>
          </a:xfrm>
        </p:spPr>
        <p:txBody>
          <a:bodyPr>
            <a:normAutofit/>
          </a:bodyPr>
          <a:lstStyle/>
          <a:p>
            <a:r>
              <a:rPr lang="fr-FR" dirty="0"/>
              <a:t>6 – Le « Bonus » : le Label International</a:t>
            </a:r>
          </a:p>
        </p:txBody>
      </p:sp>
      <p:pic>
        <p:nvPicPr>
          <p:cNvPr id="5" name="Graphique 4" descr="Ruban">
            <a:extLst>
              <a:ext uri="{FF2B5EF4-FFF2-40B4-BE49-F238E27FC236}">
                <a16:creationId xmlns:a16="http://schemas.microsoft.com/office/drawing/2014/main" id="{231E0DBC-8D01-4786-BD5F-82047AA2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2312" y="3575304"/>
            <a:ext cx="1850136" cy="18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1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59CD284B-121C-4328-AD1B-C295CCC889ED}"/>
              </a:ext>
            </a:extLst>
          </p:cNvPr>
          <p:cNvSpPr/>
          <p:nvPr/>
        </p:nvSpPr>
        <p:spPr>
          <a:xfrm>
            <a:off x="648167" y="1045634"/>
            <a:ext cx="8257579" cy="955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Reconnu comme </a:t>
            </a: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Label Européen </a:t>
            </a:r>
            <a:b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Supplément au diplôme </a:t>
            </a: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facilement valorisable</a:t>
            </a:r>
            <a:endParaRPr lang="fr-FR" sz="2400" b="0" strike="noStrike" spc="-1" dirty="0">
              <a:latin typeface="Marianne" panose="02000000000000000000" pitchFamily="50" charset="0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73CAF4F-110E-424C-A16A-02C737AAAB75}"/>
              </a:ext>
            </a:extLst>
          </p:cNvPr>
          <p:cNvSpPr/>
          <p:nvPr/>
        </p:nvSpPr>
        <p:spPr>
          <a:xfrm>
            <a:off x="1284876" y="387681"/>
            <a:ext cx="76373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/>
              </a:rPr>
              <a:t>6 - Le « label International »</a:t>
            </a:r>
            <a:endParaRPr lang="fr-FR" sz="2400" b="0" strike="noStrike" spc="-1" dirty="0">
              <a:latin typeface="Marianne" panose="02000000000000000000" pitchFamily="50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A0761A-9B5C-411F-BD77-183E2081E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28"/>
          <a:stretch/>
        </p:blipFill>
        <p:spPr>
          <a:xfrm>
            <a:off x="612736" y="2251481"/>
            <a:ext cx="8293010" cy="37936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837316-BF8C-4800-A14E-A623965C7B13}"/>
              </a:ext>
            </a:extLst>
          </p:cNvPr>
          <p:cNvSpPr txBox="1"/>
          <p:nvPr/>
        </p:nvSpPr>
        <p:spPr>
          <a:xfrm>
            <a:off x="5278746" y="5198741"/>
            <a:ext cx="6462539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400" dirty="0">
                <a:solidFill>
                  <a:schemeClr val="accent3"/>
                </a:solidFill>
                <a:latin typeface="Marianne" panose="02000000000000000000" pitchFamily="50" charset="0"/>
              </a:rPr>
              <a:t>Retrouver les informations sur </a:t>
            </a:r>
            <a:r>
              <a:rPr lang="fr-FR" sz="1400" dirty="0">
                <a:solidFill>
                  <a:srgbClr val="000037"/>
                </a:solidFill>
                <a:latin typeface="Marianne" panose="02000000000000000000" pitchFamily="50" charset="0"/>
              </a:rPr>
              <a:t>: </a:t>
            </a:r>
            <a:r>
              <a:rPr lang="fr-FR" sz="1400" dirty="0">
                <a:solidFill>
                  <a:srgbClr val="000037"/>
                </a:solidFill>
                <a:latin typeface="Marianne" panose="02000000000000000000" pitchFamily="50" charset="0"/>
                <a:hlinkClick r:id="rId3"/>
              </a:rPr>
              <a:t>https://international.univ-lille.fr/partir-a-linternational/etudiantes/valoriser-ma-mobilite/label-international/</a:t>
            </a:r>
            <a:r>
              <a:rPr lang="fr-FR" sz="1400" dirty="0">
                <a:solidFill>
                  <a:srgbClr val="000037"/>
                </a:solidFill>
                <a:latin typeface="Marianne" panose="02000000000000000000" pitchFamily="50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4CD401-2638-4F2A-B9C0-537DEA416386}"/>
              </a:ext>
            </a:extLst>
          </p:cNvPr>
          <p:cNvSpPr/>
          <p:nvPr/>
        </p:nvSpPr>
        <p:spPr>
          <a:xfrm>
            <a:off x="6743290" y="1034869"/>
            <a:ext cx="4678204" cy="455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b="1" dirty="0">
                <a:solidFill>
                  <a:schemeClr val="accent3"/>
                </a:solidFill>
                <a:latin typeface="Marianne" panose="02000000000000000000" pitchFamily="50" charset="0"/>
              </a:rPr>
              <a:t>Contact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</a:rPr>
              <a:t> : 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hlinkClick r:id="rId4"/>
              </a:rPr>
              <a:t>label-international@univ-lille.fr</a:t>
            </a:r>
            <a:endParaRPr lang="fr-FR" dirty="0">
              <a:solidFill>
                <a:srgbClr val="000037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72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0445" y="2753359"/>
            <a:ext cx="9144000" cy="6756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Encore des questions ?</a:t>
            </a:r>
            <a:br>
              <a:rPr lang="fr-FR" sz="2800" spc="-1" dirty="0">
                <a:solidFill>
                  <a:srgbClr val="32A68C"/>
                </a:solidFill>
                <a:latin typeface="Marianne" panose="02000000000000000000" pitchFamily="50" charset="0"/>
              </a:rPr>
            </a:br>
            <a:br>
              <a:rPr lang="fr-FR" sz="2800" spc="-1" dirty="0">
                <a:latin typeface="Marianne" panose="02000000000000000000" pitchFamily="50" charset="0"/>
              </a:rPr>
            </a:br>
            <a:r>
              <a:rPr lang="fr-FR" sz="2800" b="1" spc="-1" dirty="0">
                <a:latin typeface="Marianne" panose="02000000000000000000" pitchFamily="50" charset="0"/>
                <a:ea typeface="ＭＳ Ｐゴシック"/>
              </a:rPr>
              <a:t>Le service des relations internationales FSJPS</a:t>
            </a:r>
            <a:br>
              <a:rPr lang="fr-FR" sz="2800" dirty="0">
                <a:latin typeface="Marianne" panose="02000000000000000000" pitchFamily="50" charset="0"/>
              </a:rPr>
            </a:br>
            <a:r>
              <a:rPr lang="fr-FR" sz="2800" spc="-1" dirty="0">
                <a:latin typeface="Marianne" panose="02000000000000000000" pitchFamily="50" charset="0"/>
                <a:ea typeface="ＭＳ Ｐゴシック"/>
              </a:rPr>
              <a:t>Bât C 2ème étage, bureau C – 2 – 10 </a:t>
            </a:r>
            <a:br>
              <a:rPr lang="fr-FR" sz="2800" spc="-1" dirty="0">
                <a:latin typeface="Marianne" panose="02000000000000000000" pitchFamily="50" charset="0"/>
              </a:rPr>
            </a:br>
            <a:r>
              <a:rPr lang="fr-FR" sz="2800" u="sng" spc="-1" dirty="0">
                <a:solidFill>
                  <a:srgbClr val="FF0000"/>
                </a:solidFill>
                <a:latin typeface="Marianne" panose="02000000000000000000" pitchFamily="50" charset="0"/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ri-droit@univ-lille.fr</a:t>
            </a:r>
            <a:r>
              <a:rPr lang="fr-FR" sz="2800" spc="-1" dirty="0">
                <a:solidFill>
                  <a:srgbClr val="FF0000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br>
              <a:rPr lang="fr-FR" sz="2800" spc="-1" dirty="0">
                <a:solidFill>
                  <a:srgbClr val="FF0000"/>
                </a:solidFill>
                <a:latin typeface="Marianne" panose="02000000000000000000" pitchFamily="50" charset="0"/>
              </a:rPr>
            </a:br>
            <a:br>
              <a:rPr lang="fr-FR" sz="2800" spc="-1" dirty="0">
                <a:latin typeface="Marianne" panose="02000000000000000000" pitchFamily="50" charset="0"/>
              </a:rPr>
            </a:br>
            <a:r>
              <a:rPr lang="fr-FR" sz="2800" b="1" spc="-1" dirty="0">
                <a:latin typeface="Marianne" panose="02000000000000000000" pitchFamily="50" charset="0"/>
                <a:ea typeface="ＭＳ Ｐゴシック"/>
              </a:rPr>
              <a:t>Facebook</a:t>
            </a:r>
            <a:r>
              <a:rPr lang="fr-FR" sz="2800" spc="-1" dirty="0">
                <a:latin typeface="Marianne" panose="02000000000000000000" pitchFamily="50" charset="0"/>
                <a:ea typeface="ＭＳ Ｐゴシック"/>
              </a:rPr>
              <a:t> « Mobilités FSJPS Lille »</a:t>
            </a:r>
            <a:br>
              <a:rPr lang="fr-FR" sz="2800" spc="-1" dirty="0">
                <a:latin typeface="Marianne" panose="02000000000000000000" pitchFamily="50" charset="0"/>
              </a:rPr>
            </a:br>
            <a:br>
              <a:rPr lang="fr-FR" sz="2800" spc="-1" dirty="0">
                <a:latin typeface="Marianne" panose="02000000000000000000" pitchFamily="50" charset="0"/>
              </a:rPr>
            </a:br>
            <a:r>
              <a:rPr lang="fr-FR" sz="2800" b="1" spc="-1" dirty="0">
                <a:latin typeface="Marianne" panose="02000000000000000000" pitchFamily="50" charset="0"/>
                <a:ea typeface="ＭＳ Ｐゴシック"/>
              </a:rPr>
              <a:t>Service des RI centraux : </a:t>
            </a:r>
            <a:r>
              <a:rPr lang="fr-FR" sz="2800" spc="-1" dirty="0">
                <a:latin typeface="Marianne" panose="02000000000000000000" pitchFamily="50" charset="0"/>
                <a:ea typeface="ＭＳ Ｐゴシック"/>
              </a:rPr>
              <a:t>Tous les contacts </a:t>
            </a:r>
            <a:r>
              <a:rPr lang="fr-FR" sz="2800" spc="-1" dirty="0">
                <a:solidFill>
                  <a:srgbClr val="00B0F0"/>
                </a:solidFill>
                <a:latin typeface="Marianne" panose="02000000000000000000" pitchFamily="50" charset="0"/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lang="fr-FR" sz="2800" spc="-1" dirty="0">
                <a:latin typeface="Marianne" panose="02000000000000000000" pitchFamily="50" charset="0"/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51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	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E258E233-B563-430A-8158-0892A49F6762}"/>
              </a:ext>
            </a:extLst>
          </p:cNvPr>
          <p:cNvSpPr txBox="1">
            <a:spLocks/>
          </p:cNvSpPr>
          <p:nvPr/>
        </p:nvSpPr>
        <p:spPr>
          <a:xfrm>
            <a:off x="1060314" y="2324037"/>
            <a:ext cx="10223381" cy="67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0037"/>
                </a:solidFill>
                <a:latin typeface="Marianne Medium" charset="0"/>
                <a:ea typeface="Marianne Medium" charset="0"/>
                <a:cs typeface="Marianne Medium" charset="0"/>
              </a:defRPr>
            </a:lvl1pPr>
          </a:lstStyle>
          <a:p>
            <a:r>
              <a:rPr lang="fr-FR" dirty="0"/>
              <a:t>1 - Les relations internationales à l’Université : qui fait quoi ?</a:t>
            </a:r>
          </a:p>
        </p:txBody>
      </p:sp>
      <p:sp>
        <p:nvSpPr>
          <p:cNvPr id="5" name="Sous-titre 3">
            <a:extLst>
              <a:ext uri="{FF2B5EF4-FFF2-40B4-BE49-F238E27FC236}">
                <a16:creationId xmlns:a16="http://schemas.microsoft.com/office/drawing/2014/main" id="{8C418F69-A7B6-45EF-A3A7-2B521FB29283}"/>
              </a:ext>
            </a:extLst>
          </p:cNvPr>
          <p:cNvSpPr txBox="1">
            <a:spLocks/>
          </p:cNvSpPr>
          <p:nvPr/>
        </p:nvSpPr>
        <p:spPr>
          <a:xfrm>
            <a:off x="1574181" y="3298375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a) Le service RI de la faculté</a:t>
            </a:r>
          </a:p>
          <a:p>
            <a:r>
              <a:rPr lang="fr-FR" dirty="0"/>
              <a:t>b) Les services centraux de l’ULille</a:t>
            </a:r>
          </a:p>
          <a:p>
            <a:r>
              <a:rPr lang="fr-FR" dirty="0"/>
              <a:t>c) Où retrouver les informations ?</a:t>
            </a:r>
          </a:p>
        </p:txBody>
      </p:sp>
    </p:spTree>
    <p:extLst>
      <p:ext uri="{BB962C8B-B14F-4D97-AF65-F5344CB8AC3E}">
        <p14:creationId xmlns:p14="http://schemas.microsoft.com/office/powerpoint/2010/main" val="65542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80A53CC-4039-4D55-82D9-3B4B96E7E849}"/>
              </a:ext>
            </a:extLst>
          </p:cNvPr>
          <p:cNvSpPr txBox="1"/>
          <p:nvPr/>
        </p:nvSpPr>
        <p:spPr>
          <a:xfrm>
            <a:off x="2302437" y="96926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FAF0E1"/>
                </a:solidFill>
                <a:latin typeface="Marianne" panose="02000000000000000000" pitchFamily="50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5EE36-534C-41C1-B2F1-37544113999D}"/>
              </a:ext>
            </a:extLst>
          </p:cNvPr>
          <p:cNvSpPr/>
          <p:nvPr/>
        </p:nvSpPr>
        <p:spPr>
          <a:xfrm>
            <a:off x="6556442" y="815933"/>
            <a:ext cx="5022715" cy="53245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b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000" b="1" u="sng" spc="-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/>
              </a:rPr>
              <a:t>Nos missions</a:t>
            </a:r>
            <a:r>
              <a:rPr lang="fr-FR" sz="2000" b="1" spc="-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/>
              </a:rPr>
              <a:t> </a:t>
            </a:r>
          </a:p>
          <a:p>
            <a:pPr algn="r">
              <a:lnSpc>
                <a:spcPct val="100000"/>
              </a:lnSpc>
            </a:pPr>
            <a:b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- interlocuteurs privilégiés des étudiants pour toutes les questions en lien avec les RI (accueil physique, téléphonique et e-mails)</a:t>
            </a:r>
          </a:p>
          <a:p>
            <a:pPr algn="r">
              <a:lnSpc>
                <a:spcPct val="100000"/>
              </a:lnSpc>
            </a:pP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algn="r">
              <a:lnSpc>
                <a:spcPct val="100000"/>
              </a:lnSpc>
            </a:pP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- gestion des campagnes de candidatures</a:t>
            </a:r>
            <a:b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 algn="r">
              <a:lnSpc>
                <a:spcPct val="100000"/>
              </a:lnSpc>
              <a:buFontTx/>
              <a:buChar char="-"/>
            </a:pP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gestion administrative des mobilités (avant, pendant et après)</a:t>
            </a:r>
          </a:p>
          <a:p>
            <a:pPr algn="r">
              <a:lnSpc>
                <a:spcPct val="100000"/>
              </a:lnSpc>
            </a:pPr>
            <a:b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- suivi des étudiants en mobilité et des étudiants accueillis à la faculté</a:t>
            </a:r>
          </a:p>
          <a:p>
            <a:pPr algn="r">
              <a:lnSpc>
                <a:spcPct val="100000"/>
              </a:lnSpc>
            </a:pP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1A689-8F79-40BC-848E-EBD62637FF95}"/>
              </a:ext>
            </a:extLst>
          </p:cNvPr>
          <p:cNvSpPr/>
          <p:nvPr/>
        </p:nvSpPr>
        <p:spPr>
          <a:xfrm>
            <a:off x="1789976" y="3354085"/>
            <a:ext cx="3435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16F0F8-490E-4472-BF3B-EC3463F2983E}"/>
              </a:ext>
            </a:extLst>
          </p:cNvPr>
          <p:cNvSpPr/>
          <p:nvPr/>
        </p:nvSpPr>
        <p:spPr>
          <a:xfrm>
            <a:off x="1141476" y="409756"/>
            <a:ext cx="9300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">
              <a:lnSpc>
                <a:spcPct val="100000"/>
              </a:lnSpc>
              <a:buClr>
                <a:srgbClr val="AE2573"/>
              </a:buClr>
            </a:pPr>
            <a:r>
              <a:rPr lang="fr-FR" sz="24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1.a) Les relations internationales FSJPS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417124-75CF-442D-BBEF-B8682BA533AC}"/>
              </a:ext>
            </a:extLst>
          </p:cNvPr>
          <p:cNvSpPr/>
          <p:nvPr/>
        </p:nvSpPr>
        <p:spPr>
          <a:xfrm>
            <a:off x="612843" y="1255358"/>
            <a:ext cx="61965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Une petite équipe administrative </a:t>
            </a:r>
            <a:b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(en charge de beaucoup) :</a:t>
            </a:r>
          </a:p>
          <a:p>
            <a:pPr>
              <a:lnSpc>
                <a:spcPct val="100000"/>
              </a:lnSpc>
            </a:pPr>
            <a:endParaRPr lang="fr-FR" sz="21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Responsable du service </a:t>
            </a:r>
            <a:b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Aline DHERBET</a:t>
            </a:r>
            <a:b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z="2100" b="1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Gestionnaire </a:t>
            </a:r>
            <a:br>
              <a:rPr lang="fr-FR" sz="21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Béatrice DEPOORTER :</a:t>
            </a:r>
            <a:b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03 20 90 77 13</a:t>
            </a:r>
          </a:p>
          <a:p>
            <a:endParaRPr lang="fr-FR" sz="21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Une adresse e-mail unique pour</a:t>
            </a:r>
            <a:b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nous joindre : </a:t>
            </a: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hlinkClick r:id="rId2"/>
              </a:rPr>
              <a:t>ri-droit@univ-lille.fr</a:t>
            </a:r>
            <a:endParaRPr lang="fr-FR" sz="2100" b="1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endParaRPr lang="fr-FR" sz="2100" b="1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r>
              <a:rPr lang="fr-FR" sz="21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Un bureau unique où nous trouver : </a:t>
            </a:r>
            <a:r>
              <a:rPr lang="fr-FR" sz="21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C2.10</a:t>
            </a:r>
            <a:endParaRPr lang="fr-FR" sz="2100" spc="-1" dirty="0">
              <a:solidFill>
                <a:srgbClr val="FF0000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8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80A53CC-4039-4D55-82D9-3B4B96E7E849}"/>
              </a:ext>
            </a:extLst>
          </p:cNvPr>
          <p:cNvSpPr txBox="1"/>
          <p:nvPr/>
        </p:nvSpPr>
        <p:spPr>
          <a:xfrm>
            <a:off x="2302437" y="96926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FAF0E1"/>
                </a:solidFill>
                <a:latin typeface="Marianne" panose="02000000000000000000" pitchFamily="50" charset="0"/>
              </a:rPr>
              <a:t>	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B1ABBF-E87A-4A55-88B5-3F664EC98E23}"/>
              </a:ext>
            </a:extLst>
          </p:cNvPr>
          <p:cNvSpPr/>
          <p:nvPr/>
        </p:nvSpPr>
        <p:spPr>
          <a:xfrm>
            <a:off x="969264" y="301035"/>
            <a:ext cx="962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">
              <a:lnSpc>
                <a:spcPct val="100000"/>
              </a:lnSpc>
              <a:buClr>
                <a:srgbClr val="AE2573"/>
              </a:buClr>
            </a:pPr>
            <a:r>
              <a:rPr lang="fr-FR" sz="24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1.a) Les relations internationales à la FSJPS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FE95E2-87F0-4A30-9768-608A128FBECE}"/>
              </a:ext>
            </a:extLst>
          </p:cNvPr>
          <p:cNvSpPr/>
          <p:nvPr/>
        </p:nvSpPr>
        <p:spPr>
          <a:xfrm>
            <a:off x="550001" y="959591"/>
            <a:ext cx="52655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Une équipe politique et de développement :</a:t>
            </a:r>
            <a:b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Assesseur en charge des RI</a:t>
            </a:r>
            <a:b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Marcel MORITZ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b="1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Chargée de mission de développement</a:t>
            </a:r>
            <a:b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Anne-Marie GORISSE</a:t>
            </a:r>
          </a:p>
          <a:p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   </a:t>
            </a: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hlinkClick r:id="rId2"/>
              </a:rPr>
              <a:t>Anne-marie.gorisse@univ-lille.fr</a:t>
            </a: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</a:p>
          <a:p>
            <a:endParaRPr lang="fr-FR" b="1" u="sng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r>
              <a:rPr lang="fr-FR" b="1" u="sng" spc="-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/>
              </a:rPr>
              <a:t>Leurs missions</a:t>
            </a:r>
          </a:p>
          <a:p>
            <a:b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- Développement des accords de partenariats (Europe et hors de l’Europe)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- Mise en place des projets internationaux à la faculté</a:t>
            </a:r>
            <a:b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- Accueil des délégations étrangères et promotion de la faculté à travers le monde</a:t>
            </a: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3752AA-822B-4D4A-9230-647009B33CB5}"/>
              </a:ext>
            </a:extLst>
          </p:cNvPr>
          <p:cNvSpPr/>
          <p:nvPr/>
        </p:nvSpPr>
        <p:spPr>
          <a:xfrm>
            <a:off x="6096000" y="959590"/>
            <a:ext cx="54604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Une équipe de référents pédagogiques :</a:t>
            </a:r>
            <a:b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AES : </a:t>
            </a:r>
            <a:r>
              <a:rPr lang="fr-FR" b="1" spc="-1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Nadiya</a:t>
            </a:r>
            <a: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r>
              <a:rPr lang="fr-FR" b="1" spc="-1" dirty="0" err="1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Ukrayinchuk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hlinkClick r:id="rId3"/>
              </a:rPr>
              <a:t>nadiya.ukrayinchuk@univ-lille.fr</a:t>
            </a: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Sciences politiques : </a:t>
            </a:r>
            <a: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Laurence MOREL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hlinkClick r:id="rId4"/>
              </a:rPr>
              <a:t>laurence.morel@univ-lille.fr</a:t>
            </a: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Droit : </a:t>
            </a:r>
            <a: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Marcel MORITZ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  <a:hlinkClick r:id="rId5"/>
              </a:rPr>
              <a:t>marcel.moritz@univ-lille.fr</a:t>
            </a: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algn="r">
              <a:lnSpc>
                <a:spcPct val="100000"/>
              </a:lnSpc>
            </a:pPr>
            <a:r>
              <a:rPr lang="fr-FR" b="1" u="sng" spc="-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/>
              </a:rPr>
              <a:t>Leurs missions</a:t>
            </a:r>
          </a:p>
          <a:p>
            <a:pPr algn="r">
              <a:lnSpc>
                <a:spcPct val="100000"/>
              </a:lnSpc>
            </a:pP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- Étude des candidatures et participation aux commissions de sélections</a:t>
            </a:r>
            <a:b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 marL="285750" indent="-285750" algn="r">
              <a:lnSpc>
                <a:spcPct val="100000"/>
              </a:lnSpc>
              <a:buFontTx/>
              <a:buChar char="-"/>
            </a:pP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Interlocuteurs des étudiants pour les questions pédagogiques (choix des cours et validation des mobilités)</a:t>
            </a: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4204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80A53CC-4039-4D55-82D9-3B4B96E7E849}"/>
              </a:ext>
            </a:extLst>
          </p:cNvPr>
          <p:cNvSpPr txBox="1"/>
          <p:nvPr/>
        </p:nvSpPr>
        <p:spPr>
          <a:xfrm>
            <a:off x="2302437" y="96926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FAF0E1"/>
                </a:solidFill>
                <a:latin typeface="Marianne" panose="02000000000000000000" pitchFamily="50" charset="0"/>
              </a:rPr>
              <a:t>	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16F0F8-490E-4472-BF3B-EC3463F2983E}"/>
              </a:ext>
            </a:extLst>
          </p:cNvPr>
          <p:cNvSpPr/>
          <p:nvPr/>
        </p:nvSpPr>
        <p:spPr>
          <a:xfrm>
            <a:off x="1141476" y="409756"/>
            <a:ext cx="9300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">
              <a:lnSpc>
                <a:spcPct val="100000"/>
              </a:lnSpc>
              <a:buClr>
                <a:srgbClr val="AE2573"/>
              </a:buClr>
            </a:pPr>
            <a:r>
              <a:rPr lang="fr-FR" sz="24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1.b) Les services relations internationales de l’ULille : la DMI</a:t>
            </a:r>
          </a:p>
        </p:txBody>
      </p:sp>
      <p:sp>
        <p:nvSpPr>
          <p:cNvPr id="20" name="CustomShape 1">
            <a:extLst>
              <a:ext uri="{FF2B5EF4-FFF2-40B4-BE49-F238E27FC236}">
                <a16:creationId xmlns:a16="http://schemas.microsoft.com/office/drawing/2014/main" id="{785D8BE4-28D7-4D61-977A-FDF760F02127}"/>
              </a:ext>
            </a:extLst>
          </p:cNvPr>
          <p:cNvSpPr/>
          <p:nvPr/>
        </p:nvSpPr>
        <p:spPr>
          <a:xfrm>
            <a:off x="704854" y="1092374"/>
            <a:ext cx="7204706" cy="500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Direction des mobilités internationales (DMI)</a:t>
            </a:r>
            <a:endParaRPr lang="fr-FR" sz="2000" b="0" strike="noStrike" spc="-1" dirty="0">
              <a:solidFill>
                <a:srgbClr val="32A68C"/>
              </a:solidFill>
              <a:latin typeface="Marianne" panose="02000000000000000000" pitchFamily="50" charset="0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Marianne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1/ Sélections :</a:t>
            </a:r>
            <a:br>
              <a:rPr lang="fr-FR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Centralisation des les pré-sélections hors UE des facultés</a:t>
            </a:r>
          </a:p>
          <a:p>
            <a:pPr>
              <a:lnSpc>
                <a:spcPct val="150000"/>
              </a:lnSpc>
            </a:pP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Commission de sélections des destinations ULille</a:t>
            </a:r>
            <a:b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Nominations auprès des partenaires hors EU</a:t>
            </a:r>
            <a:b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endParaRPr lang="fr-FR" sz="2000" spc="-1" dirty="0">
              <a:solidFill>
                <a:srgbClr val="000037"/>
              </a:solidFill>
              <a:latin typeface="Marianne" panose="02000000000000000000" pitchFamily="50" charset="0"/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2/Mobilités : 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en lien avec les partenaires hors UE</a:t>
            </a:r>
            <a:b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br>
              <a:rPr lang="fr-FR" sz="2000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</a:br>
            <a:r>
              <a:rPr lang="fr-FR" sz="2000" b="1" spc="-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/>
              </a:rPr>
              <a:t>3/</a:t>
            </a:r>
            <a:r>
              <a:rPr lang="fr-FR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Bourses :</a:t>
            </a:r>
            <a:br>
              <a:rPr lang="fr-FR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Gestion et traitement des demandes de bourses</a:t>
            </a:r>
            <a:b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Traitement de vos documents financiers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9E8903-547C-4A53-8836-DC63A7C4D3AC}"/>
              </a:ext>
            </a:extLst>
          </p:cNvPr>
          <p:cNvSpPr/>
          <p:nvPr/>
        </p:nvSpPr>
        <p:spPr>
          <a:xfrm>
            <a:off x="7909560" y="1684116"/>
            <a:ext cx="3913632" cy="37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Contacts :</a:t>
            </a:r>
            <a:br>
              <a:rPr lang="fr-FR" b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Europe :</a:t>
            </a:r>
            <a:b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  <a:hlinkClick r:id="rId2"/>
              </a:rPr>
              <a:t>erasmus-students@univ-lille.fr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Hors Europe</a:t>
            </a:r>
            <a:b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  <a:hlinkClick r:id="rId3"/>
              </a:rPr>
              <a:t>intl-exchange@univ-lille.fr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b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b="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 charset="0"/>
              </a:rPr>
              <a:t>Toujours mettre en copie de vos courriels :</a:t>
            </a:r>
            <a:br>
              <a:rPr lang="fr-FR" b="1" dirty="0">
                <a:solidFill>
                  <a:srgbClr val="FC535C"/>
                </a:solidFill>
                <a:latin typeface="Marianne" panose="02000000000000000000" pitchFamily="50" charset="0"/>
                <a:ea typeface="ＭＳ Ｐゴシック" charset="0"/>
              </a:rPr>
            </a:b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  <a:hlinkClick r:id="rId4"/>
              </a:rPr>
              <a:t>ri-droit@univ-lille.fr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71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avec coin rogné 2">
            <a:extLst>
              <a:ext uri="{FF2B5EF4-FFF2-40B4-BE49-F238E27FC236}">
                <a16:creationId xmlns:a16="http://schemas.microsoft.com/office/drawing/2014/main" id="{B0CDD9B1-C0FD-4E22-9A42-1B9C4B17A367}"/>
              </a:ext>
            </a:extLst>
          </p:cNvPr>
          <p:cNvSpPr/>
          <p:nvPr/>
        </p:nvSpPr>
        <p:spPr>
          <a:xfrm>
            <a:off x="5381333" y="4405219"/>
            <a:ext cx="3771632" cy="1896447"/>
          </a:xfrm>
          <a:prstGeom prst="snip1Rect">
            <a:avLst/>
          </a:prstGeom>
          <a:solidFill>
            <a:srgbClr val="FAF0E1"/>
          </a:solidFill>
          <a:ln w="38100">
            <a:solidFill>
              <a:srgbClr val="FC535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886E7F-FC3D-4713-AD45-EA331B66E739}"/>
              </a:ext>
            </a:extLst>
          </p:cNvPr>
          <p:cNvSpPr/>
          <p:nvPr/>
        </p:nvSpPr>
        <p:spPr>
          <a:xfrm>
            <a:off x="713232" y="482556"/>
            <a:ext cx="1076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">
              <a:lnSpc>
                <a:spcPct val="100000"/>
              </a:lnSpc>
              <a:buClr>
                <a:srgbClr val="AE2573"/>
              </a:buClr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1.c) Relations internationales : Où trouver les informations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47F7CC-66BE-441A-B855-830FC4A21972}"/>
              </a:ext>
            </a:extLst>
          </p:cNvPr>
          <p:cNvSpPr txBox="1"/>
          <p:nvPr/>
        </p:nvSpPr>
        <p:spPr>
          <a:xfrm>
            <a:off x="7064188" y="1275114"/>
            <a:ext cx="4834667" cy="283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500" b="1" dirty="0">
                <a:solidFill>
                  <a:srgbClr val="32A68C"/>
                </a:solidFill>
                <a:latin typeface="Marianne" panose="02000000000000000000" pitchFamily="50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web ULille</a:t>
            </a:r>
            <a:endParaRPr lang="fr-FR" sz="2500" b="1" dirty="0">
              <a:solidFill>
                <a:srgbClr val="32A68C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Informations générales à tous les programmes de mobilité à l’Université.</a:t>
            </a:r>
          </a:p>
          <a:p>
            <a:pPr lvl="0">
              <a:lnSpc>
                <a:spcPct val="150000"/>
              </a:lnSpc>
            </a:pP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  <a:hlinkClick r:id="rId4"/>
              </a:rPr>
              <a:t>https://international.univ-lille.fr/partir-a-linternational/etudiantes</a:t>
            </a:r>
            <a:r>
              <a:rPr lang="fr-FR" i="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  <a:hlinkClick r:id="rId4"/>
              </a:rPr>
              <a:t>/</a:t>
            </a:r>
            <a:r>
              <a:rPr lang="fr-FR" i="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905B76-3496-4813-8A55-E96FBD41FF4B}"/>
              </a:ext>
            </a:extLst>
          </p:cNvPr>
          <p:cNvSpPr txBox="1"/>
          <p:nvPr/>
        </p:nvSpPr>
        <p:spPr>
          <a:xfrm>
            <a:off x="762684" y="1011049"/>
            <a:ext cx="5082304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500" b="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web FSJPS</a:t>
            </a:r>
            <a:endParaRPr lang="fr-FR" sz="2500" b="1" dirty="0">
              <a:solidFill>
                <a:srgbClr val="32A68C"/>
              </a:solidFill>
              <a:latin typeface="Marianne" panose="02000000000000000000" pitchFamily="50" charset="0"/>
              <a:ea typeface="ＭＳ Ｐゴシック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Informations spécifiques aux procédures propres à la faculté </a:t>
            </a:r>
            <a:r>
              <a:rPr lang="fr-FR" i="1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(calendriers, sélections, modalités de départs, partenariats…)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  <a:hlinkClick r:id="rId6"/>
              </a:rPr>
              <a:t>https://droit.univ-lille.fr/relations-internationales/je-suis-etudiant-a-la-fsjps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ＭＳ Ｐゴシック" charset="0"/>
              </a:rPr>
              <a:t> </a:t>
            </a:r>
            <a:endParaRPr lang="fr-FR" sz="1600" dirty="0">
              <a:solidFill>
                <a:srgbClr val="5A5A5A"/>
              </a:solidFill>
              <a:latin typeface="Marianne" panose="02000000000000000000" pitchFamily="50" charset="0"/>
              <a:ea typeface="ＭＳ Ｐゴシック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6C050C-2E39-4DDD-96AA-AD311E257A17}"/>
              </a:ext>
            </a:extLst>
          </p:cNvPr>
          <p:cNvSpPr txBox="1"/>
          <p:nvPr/>
        </p:nvSpPr>
        <p:spPr>
          <a:xfrm>
            <a:off x="5437631" y="4405219"/>
            <a:ext cx="3646127" cy="175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500" b="1" dirty="0">
                <a:solidFill>
                  <a:srgbClr val="32A68C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NOUVEAUTÉ !</a:t>
            </a:r>
          </a:p>
          <a:p>
            <a:pPr algn="ctr">
              <a:lnSpc>
                <a:spcPct val="150000"/>
              </a:lnSpc>
            </a:pPr>
            <a:r>
              <a:rPr lang="fr-FR" sz="2500" b="1" dirty="0">
                <a:solidFill>
                  <a:srgbClr val="32A68C"/>
                </a:solidFill>
                <a:latin typeface="Marianne" panose="02000000000000000000" pitchFamily="50" charset="0"/>
                <a:ea typeface="Verdana" panose="020B0604030504040204" pitchFamily="34" charset="0"/>
                <a:hlinkClick r:id="rId7"/>
              </a:rPr>
              <a:t>https://international-exchanges.univ-lille.fr/</a:t>
            </a:r>
            <a:r>
              <a:rPr lang="fr-FR" sz="2500" b="1" dirty="0">
                <a:solidFill>
                  <a:srgbClr val="32A68C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 </a:t>
            </a:r>
            <a:endParaRPr lang="fr-FR" i="1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</p:txBody>
      </p:sp>
      <p:pic>
        <p:nvPicPr>
          <p:cNvPr id="5" name="Graphique 4" descr="Ruban">
            <a:extLst>
              <a:ext uri="{FF2B5EF4-FFF2-40B4-BE49-F238E27FC236}">
                <a16:creationId xmlns:a16="http://schemas.microsoft.com/office/drawing/2014/main" id="{45320B65-9A5F-4B14-8BEF-E93121584D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9911" y="4213079"/>
            <a:ext cx="1035098" cy="103509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6361B01-3AEA-4BC0-B57E-F832E5B84A49}"/>
              </a:ext>
            </a:extLst>
          </p:cNvPr>
          <p:cNvSpPr txBox="1"/>
          <p:nvPr/>
        </p:nvSpPr>
        <p:spPr>
          <a:xfrm>
            <a:off x="861295" y="4474666"/>
            <a:ext cx="3646126" cy="15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5A5A5A"/>
                </a:solidFill>
                <a:latin typeface="Marianne" panose="02000000000000000000" pitchFamily="50" charset="0"/>
                <a:ea typeface="ＭＳ Ｐゴシック" charset="0"/>
              </a:rPr>
              <a:t>Des questions sur le pays, le coût de la vie, les logements, les programmes disponibles chez les partenaires, les transports…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5E4944D6-62AD-4997-8041-5038FE2CA50B}"/>
              </a:ext>
            </a:extLst>
          </p:cNvPr>
          <p:cNvSpPr/>
          <p:nvPr/>
        </p:nvSpPr>
        <p:spPr>
          <a:xfrm>
            <a:off x="4374977" y="5055437"/>
            <a:ext cx="818296" cy="2413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3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4181" y="2313237"/>
            <a:ext cx="9144000" cy="675641"/>
          </a:xfrm>
        </p:spPr>
        <p:txBody>
          <a:bodyPr>
            <a:normAutofit/>
          </a:bodyPr>
          <a:lstStyle/>
          <a:p>
            <a:r>
              <a:rPr lang="fr-FR" dirty="0"/>
              <a:t>2 – Les mobilités d’études</a:t>
            </a:r>
          </a:p>
        </p:txBody>
      </p:sp>
      <p:sp>
        <p:nvSpPr>
          <p:cNvPr id="5" name="Sous-titre 3">
            <a:extLst>
              <a:ext uri="{FF2B5EF4-FFF2-40B4-BE49-F238E27FC236}">
                <a16:creationId xmlns:a16="http://schemas.microsoft.com/office/drawing/2014/main" id="{ADA9BF9A-94BD-4A18-AF4E-F1FE50491E9C}"/>
              </a:ext>
            </a:extLst>
          </p:cNvPr>
          <p:cNvSpPr txBox="1">
            <a:spLocks/>
          </p:cNvSpPr>
          <p:nvPr/>
        </p:nvSpPr>
        <p:spPr>
          <a:xfrm>
            <a:off x="1574181" y="3041242"/>
            <a:ext cx="9534806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0037"/>
                </a:solidFill>
                <a:latin typeface="Marianne" charset="0"/>
                <a:ea typeface="Marianne" charset="0"/>
                <a:cs typeface="Marianne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a) Où Partir ?</a:t>
            </a:r>
            <a:br>
              <a:rPr lang="fr-FR" dirty="0"/>
            </a:br>
            <a:r>
              <a:rPr lang="fr-FR" dirty="0"/>
              <a:t>b) Dans quel cadre : échange simple ou double diplomation ?</a:t>
            </a:r>
          </a:p>
          <a:p>
            <a:r>
              <a:rPr lang="fr-FR" dirty="0"/>
              <a:t>c) Quand partir ?</a:t>
            </a:r>
          </a:p>
          <a:p>
            <a:r>
              <a:rPr lang="fr-FR" dirty="0"/>
              <a:t>d) Les sélections : quelques règles</a:t>
            </a:r>
          </a:p>
        </p:txBody>
      </p:sp>
    </p:spTree>
    <p:extLst>
      <p:ext uri="{BB962C8B-B14F-4D97-AF65-F5344CB8AC3E}">
        <p14:creationId xmlns:p14="http://schemas.microsoft.com/office/powerpoint/2010/main" val="379762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5FD38C35-5D75-4DCC-91BE-6AAD8E06AD81}"/>
              </a:ext>
            </a:extLst>
          </p:cNvPr>
          <p:cNvSpPr/>
          <p:nvPr/>
        </p:nvSpPr>
        <p:spPr>
          <a:xfrm>
            <a:off x="1207008" y="384126"/>
            <a:ext cx="10319778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solidFill>
                  <a:schemeClr val="accent2"/>
                </a:solidFill>
                <a:latin typeface="Marianne" panose="02000000000000000000" pitchFamily="50" charset="0"/>
                <a:ea typeface="ＭＳ Ｐゴシック"/>
              </a:rPr>
              <a:t>2.a) En mobilité d’études : où partir ?</a:t>
            </a:r>
            <a:r>
              <a:rPr lang="fr-FR" sz="1900" b="0" strike="noStrike" spc="-1" dirty="0">
                <a:solidFill>
                  <a:schemeClr val="tx2"/>
                </a:solidFill>
                <a:latin typeface="Marianne" panose="02000000000000000000" pitchFamily="50" charset="0"/>
                <a:ea typeface="ＭＳ Ｐゴシック"/>
              </a:rPr>
              <a:t> </a:t>
            </a:r>
            <a:endParaRPr lang="fr-FR" sz="1900" b="0" strike="noStrike" spc="-1" dirty="0">
              <a:solidFill>
                <a:schemeClr val="tx2"/>
              </a:solidFill>
              <a:latin typeface="Marianne" panose="02000000000000000000" pitchFamily="50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FD6FCF-8BDB-4787-BAE3-34E024588184}"/>
              </a:ext>
            </a:extLst>
          </p:cNvPr>
          <p:cNvSpPr txBox="1"/>
          <p:nvPr/>
        </p:nvSpPr>
        <p:spPr>
          <a:xfrm>
            <a:off x="822960" y="1321083"/>
            <a:ext cx="8505866" cy="372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En Europe</a:t>
            </a:r>
            <a:r>
              <a:rPr lang="fr-FR" sz="2000" b="1" dirty="0">
                <a:solidFill>
                  <a:srgbClr val="FC535C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*</a:t>
            </a: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 via des accords du programme Erasmus+</a:t>
            </a:r>
            <a:endParaRPr lang="fr-FR" sz="2000" b="1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b="1" spc="-1" dirty="0">
                <a:solidFill>
                  <a:srgbClr val="32A68C"/>
                </a:solidFill>
                <a:latin typeface="Marianne" panose="02000000000000000000" pitchFamily="50" charset="0"/>
                <a:ea typeface="ＭＳ Ｐゴシック"/>
              </a:rPr>
              <a:t>Hors Europe </a:t>
            </a:r>
            <a:b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</a:b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	- sur des accords bilatéraux FSJPS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	- sur des accords ULille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	- via des programmes spécifiques </a:t>
            </a:r>
            <a:r>
              <a:rPr lang="fr-FR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(BCI, ISEP, MAUI, AEN, REARI-RJ…)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En fonction du programme, </a:t>
            </a:r>
            <a:r>
              <a:rPr lang="fr-FR" sz="2000" b="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la sélection </a:t>
            </a: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peut être faite par la FSJPS, par l’ULille, par les partenaires étrangers ou les 3 !</a:t>
            </a:r>
            <a:r>
              <a:rPr lang="fr-FR" sz="16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 </a:t>
            </a:r>
            <a:endParaRPr lang="fr-FR" sz="2000" dirty="0">
              <a:solidFill>
                <a:srgbClr val="000037"/>
              </a:solidFill>
              <a:latin typeface="Marianne" panose="020000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6CDCC-0D06-4D2D-9FB8-C832E4CAAC0D}"/>
              </a:ext>
            </a:extLst>
          </p:cNvPr>
          <p:cNvSpPr/>
          <p:nvPr/>
        </p:nvSpPr>
        <p:spPr>
          <a:xfrm>
            <a:off x="8920264" y="2105561"/>
            <a:ext cx="2834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i="1" dirty="0">
                <a:solidFill>
                  <a:srgbClr val="FC535C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* Le </a:t>
            </a:r>
            <a:r>
              <a:rPr lang="fr-FR" sz="1600" b="1" i="1" dirty="0">
                <a:solidFill>
                  <a:srgbClr val="FC535C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Royaume-Uni</a:t>
            </a:r>
            <a:r>
              <a:rPr lang="fr-FR" sz="1600" i="1" dirty="0">
                <a:solidFill>
                  <a:srgbClr val="FC535C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 ne fait plus partie de l’UE, mais les partenariats restent actifs sous un format d’accords « hors UE ».</a:t>
            </a:r>
            <a:endParaRPr lang="fr-FR" sz="1600" i="1" dirty="0">
              <a:solidFill>
                <a:srgbClr val="FC535C"/>
              </a:solidFill>
              <a:latin typeface="Marianne" panose="02000000000000000000" pitchFamily="50" charset="0"/>
            </a:endParaRPr>
          </a:p>
        </p:txBody>
      </p:sp>
      <p:pic>
        <p:nvPicPr>
          <p:cNvPr id="1028" name="Picture 4" descr="Drapeau Anglais - Union Jack">
            <a:extLst>
              <a:ext uri="{FF2B5EF4-FFF2-40B4-BE49-F238E27FC236}">
                <a16:creationId xmlns:a16="http://schemas.microsoft.com/office/drawing/2014/main" id="{FE17E436-455F-4D61-86E0-7B3ECD76A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t="24303" r="15738" b="24657"/>
          <a:stretch/>
        </p:blipFill>
        <p:spPr bwMode="auto">
          <a:xfrm>
            <a:off x="10340502" y="1022398"/>
            <a:ext cx="1292175" cy="9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66FE6B-CD72-4F52-8B21-ECB3DD830511}"/>
              </a:ext>
            </a:extLst>
          </p:cNvPr>
          <p:cNvSpPr/>
          <p:nvPr/>
        </p:nvSpPr>
        <p:spPr>
          <a:xfrm>
            <a:off x="822960" y="5524632"/>
            <a:ext cx="11183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Liste des accords en cours d’actualisation </a:t>
            </a: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  <a:t>disponible le 31/10 au soir ici :</a:t>
            </a:r>
            <a:b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</a:rPr>
            </a:br>
            <a:r>
              <a:rPr lang="fr-FR" sz="2000" dirty="0">
                <a:solidFill>
                  <a:srgbClr val="000037"/>
                </a:solidFill>
                <a:latin typeface="Marianne" panose="02000000000000000000" pitchFamily="50" charset="0"/>
                <a:ea typeface="Verdana" panose="020B0604030504040204" pitchFamily="34" charset="0"/>
                <a:hlinkClick r:id="rId3"/>
              </a:rPr>
              <a:t>https://droit.univ-lille.fr/relations-internationales/je-suis-etudiant-a-la-fsjps</a:t>
            </a:r>
            <a:endParaRPr lang="fr-FR" sz="2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6007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é de Lille - thème institutionnel">
  <a:themeElements>
    <a:clrScheme name="Université de Lille">
      <a:dk1>
        <a:srgbClr val="000000"/>
      </a:dk1>
      <a:lt1>
        <a:srgbClr val="FFFFFF"/>
      </a:lt1>
      <a:dk2>
        <a:srgbClr val="000037"/>
      </a:dk2>
      <a:lt2>
        <a:srgbClr val="FAF0E1"/>
      </a:lt2>
      <a:accent1>
        <a:srgbClr val="5861ED"/>
      </a:accent1>
      <a:accent2>
        <a:srgbClr val="FC535C"/>
      </a:accent2>
      <a:accent3>
        <a:srgbClr val="32A68C"/>
      </a:accent3>
      <a:accent4>
        <a:srgbClr val="FF6941"/>
      </a:accent4>
      <a:accent5>
        <a:srgbClr val="FFB3D2"/>
      </a:accent5>
      <a:accent6>
        <a:srgbClr val="FFD24B"/>
      </a:accent6>
      <a:hlink>
        <a:srgbClr val="79BAFF"/>
      </a:hlink>
      <a:folHlink>
        <a:srgbClr val="89E0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000" dirty="0" smtClean="0">
            <a:solidFill>
              <a:srgbClr val="FAF0E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̀me Power Point - Université de Lille" id="{CFFF5906-DF80-A44C-99B1-77CD26D6D1D1}" vid="{72B11873-E46C-C144-92F8-7C4CC5DA3074}"/>
    </a:ext>
  </a:extLst>
</a:theme>
</file>

<file path=ppt/theme/theme2.xml><?xml version="1.0" encoding="utf-8"?>
<a:theme xmlns:a="http://schemas.openxmlformats.org/drawingml/2006/main" name="Université de Lille - thème événementiel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 Power Point - Université de Lille</Template>
  <TotalTime>880</TotalTime>
  <Words>2241</Words>
  <Application>Microsoft Office PowerPoint</Application>
  <PresentationFormat>Grand écran</PresentationFormat>
  <Paragraphs>218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DejaVu Sans</vt:lpstr>
      <vt:lpstr>Marianne</vt:lpstr>
      <vt:lpstr>Marianne Medium</vt:lpstr>
      <vt:lpstr>Verdana</vt:lpstr>
      <vt:lpstr>Wingdings</vt:lpstr>
      <vt:lpstr>Université de Lille - thème institutionnel</vt:lpstr>
      <vt:lpstr>Université de Lille - thème événementiel</vt:lpstr>
      <vt:lpstr>Titre du diaporama</vt:lpstr>
      <vt:lpstr>Menu du Jour</vt:lpstr>
      <vt:lpstr> </vt:lpstr>
      <vt:lpstr>Présentation PowerPoint</vt:lpstr>
      <vt:lpstr>Présentation PowerPoint</vt:lpstr>
      <vt:lpstr>Présentation PowerPoint</vt:lpstr>
      <vt:lpstr>Présentation PowerPoint</vt:lpstr>
      <vt:lpstr>2 – Les mobilités d’études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 – Les mobilité de stage</vt:lpstr>
      <vt:lpstr>Présentation PowerPoint</vt:lpstr>
      <vt:lpstr>4 – Les mobilités « hors académiques » : les expériences en Free Movers</vt:lpstr>
      <vt:lpstr>Présentation PowerPoint</vt:lpstr>
      <vt:lpstr>5 - Les financements</vt:lpstr>
      <vt:lpstr>Présentation PowerPoint</vt:lpstr>
      <vt:lpstr>Présentation PowerPoint</vt:lpstr>
      <vt:lpstr>Présentation PowerPoint</vt:lpstr>
      <vt:lpstr>6 – Le « Bonus » : le Label International</vt:lpstr>
      <vt:lpstr>Présentation PowerPoint</vt:lpstr>
      <vt:lpstr>Encore des questions ?  Le service des relations internationales FSJPS Bât C 2ème étage, bureau C – 2 – 10  ri-droit@univ-lille.fr   Facebook « Mobilités FSJPS Lille »  Service des RI centraux : Tous les contacts ici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Aline Dherbet</cp:lastModifiedBy>
  <cp:revision>116</cp:revision>
  <dcterms:created xsi:type="dcterms:W3CDTF">2021-12-22T10:13:10Z</dcterms:created>
  <dcterms:modified xsi:type="dcterms:W3CDTF">2023-10-31T08:58:17Z</dcterms:modified>
</cp:coreProperties>
</file>